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drawings/drawing2.xml" ContentType="application/vnd.openxmlformats-officedocument.drawingml.chartshapes+xml"/>
  <Override PartName="/ppt/comments/comment1.xml" ContentType="application/vnd.openxmlformats-officedocument.presentationml.comments+xml"/>
  <Override PartName="/ppt/comments/comment2.xml" ContentType="application/vnd.openxmlformats-officedocument.presentationml.comments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76" r:id="rId2"/>
    <p:sldId id="296" r:id="rId3"/>
    <p:sldId id="277" r:id="rId4"/>
    <p:sldId id="297" r:id="rId5"/>
    <p:sldId id="299" r:id="rId6"/>
    <p:sldId id="298" r:id="rId7"/>
    <p:sldId id="300" r:id="rId8"/>
    <p:sldId id="301" r:id="rId9"/>
    <p:sldId id="287" r:id="rId10"/>
    <p:sldId id="293" r:id="rId11"/>
    <p:sldId id="288" r:id="rId12"/>
    <p:sldId id="291" r:id="rId13"/>
    <p:sldId id="294" r:id="rId14"/>
    <p:sldId id="286" r:id="rId15"/>
    <p:sldId id="289" r:id="rId16"/>
    <p:sldId id="295" r:id="rId17"/>
    <p:sldId id="285" r:id="rId18"/>
    <p:sldId id="290" r:id="rId19"/>
    <p:sldId id="259" r:id="rId20"/>
    <p:sldId id="260" r:id="rId21"/>
    <p:sldId id="269" r:id="rId22"/>
    <p:sldId id="302" r:id="rId23"/>
    <p:sldId id="270" r:id="rId24"/>
    <p:sldId id="272" r:id="rId25"/>
    <p:sldId id="271" r:id="rId26"/>
    <p:sldId id="273" r:id="rId27"/>
    <p:sldId id="263" r:id="rId28"/>
    <p:sldId id="265" r:id="rId29"/>
    <p:sldId id="266" r:id="rId30"/>
    <p:sldId id="274" r:id="rId31"/>
    <p:sldId id="279" r:id="rId32"/>
    <p:sldId id="267" r:id="rId33"/>
    <p:sldId id="280" r:id="rId34"/>
    <p:sldId id="281" r:id="rId35"/>
    <p:sldId id="283" r:id="rId36"/>
    <p:sldId id="282" r:id="rId37"/>
    <p:sldId id="284" r:id="rId38"/>
  </p:sldIdLst>
  <p:sldSz cx="12192000" cy="6858000"/>
  <p:notesSz cx="6745288" cy="9882188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Tijana Jerinić" initials="TJ" lastIdx="4" clrIdx="0">
    <p:extLst>
      <p:ext uri="{19B8F6BF-5375-455C-9EA6-DF929625EA0E}">
        <p15:presenceInfo xmlns:p15="http://schemas.microsoft.com/office/powerpoint/2012/main" userId="S::tijana.jerinic@skolers.org::b571b9e0-cd7a-41ab-a212-81915bbdefc4" providerId="AD"/>
      </p:ext>
    </p:extLst>
  </p:cmAuthor>
  <p:cmAuthor id="2" name="Snežana Lendić" initials="SL" lastIdx="1" clrIdx="1">
    <p:extLst>
      <p:ext uri="{19B8F6BF-5375-455C-9EA6-DF929625EA0E}">
        <p15:presenceInfo xmlns:p15="http://schemas.microsoft.com/office/powerpoint/2012/main" userId="S::s.lendic@skolers.org::790a5782-3018-4d80-a88a-272bea557d24" providerId="AD"/>
      </p:ext>
    </p:extLst>
  </p:cmAuthor>
  <p:cmAuthor id="3" name="23. Milica Titelski" initials="2MT" lastIdx="1" clrIdx="2">
    <p:extLst>
      <p:ext uri="{19B8F6BF-5375-455C-9EA6-DF929625EA0E}">
        <p15:presenceInfo xmlns:p15="http://schemas.microsoft.com/office/powerpoint/2012/main" userId="S-1-5-21-2205367460-2660736358-2101033404-122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9D9D9"/>
    <a:srgbClr val="595959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08C91C0-B797-0DF8-1F28-3EAE72A0BD73}" v="291" dt="2021-08-09T11:27:56.321"/>
    <p1510:client id="{1AA57EF7-9D54-8242-98AB-2951AB57E8CA}" v="4" dt="2021-08-05T09:04:25.999"/>
    <p1510:client id="{24C28001-2263-A3DE-4E47-2B699A762B41}" v="23" dt="2021-08-10T10:36:41.913"/>
    <p1510:client id="{25A7596D-94C9-C30C-1197-43113EAE4746}" v="67" dt="2021-08-04T18:43:08.781"/>
    <p1510:client id="{2FC0C8ED-1154-DB25-30A0-43FA39FC734F}" v="238" dt="2021-08-05T07:33:33.296"/>
    <p1510:client id="{3135C0A4-934E-EB1E-8541-22E61348ECF4}" v="152" dt="2021-08-05T07:50:51.863"/>
    <p1510:client id="{325A3E2B-0A06-C8F8-229E-E04753C25B40}" v="219" dt="2021-08-05T09:02:27.948"/>
    <p1510:client id="{38E1D5F9-3F33-63BF-D4C4-4030691A73D8}" v="355" dt="2021-08-04T20:19:45.223"/>
    <p1510:client id="{3FA4AC84-336B-D56A-8646-D9E10B50AB4E}" v="166" dt="2021-08-09T10:01:37.716"/>
    <p1510:client id="{42FFC030-32AD-0E78-3248-3061C616F169}" v="109" dt="2021-08-05T07:54:22.676"/>
    <p1510:client id="{4CF0CE82-5182-CC2D-81BD-F596174F1779}" v="204" dt="2021-08-05T18:39:31.246"/>
    <p1510:client id="{58706D82-5679-22E0-5D23-E3D56746C181}" v="528" dt="2021-08-10T11:42:18.260"/>
    <p1510:client id="{61DF9D3C-2345-0D49-F12D-4EF55208BE1E}" v="455" dt="2021-08-05T17:50:29.798"/>
    <p1510:client id="{6928D444-4B8A-7876-1B07-ED90C8D52C0D}" v="385" dt="2021-08-04T19:48:54.386"/>
    <p1510:client id="{6DADAED5-14B4-F21E-86B4-84140931D2AC}" v="30" dt="2021-08-05T09:11:31.179"/>
    <p1510:client id="{6EE5FB9E-4455-129C-FAD3-FD525DE47483}" v="1" dt="2021-08-05T09:13:47.319"/>
    <p1510:client id="{6F9320EE-9461-80D8-80D2-0213E6220DC4}" v="120" dt="2021-08-10T09:42:08.079"/>
    <p1510:client id="{705A3B68-A36C-1A27-B664-AA384C1F3CA7}" v="381" dt="2021-08-05T19:15:24.304"/>
    <p1510:client id="{727A7A29-0715-BF72-5458-540D4C72E9C4}" v="41" dt="2021-08-05T07:25:08.018"/>
    <p1510:client id="{7A54CE84-0E49-57A6-4B5B-B5E50BF70F86}" v="248" dt="2021-08-04T19:07:27.511"/>
    <p1510:client id="{7BDCBF61-21F0-905A-A335-C9179C50DEC0}" v="30" dt="2021-08-05T12:03:07.927"/>
    <p1510:client id="{85807643-0099-FBBF-4BF8-AA9E4D344677}" v="1" dt="2021-08-09T10:08:49.944"/>
    <p1510:client id="{8E08EF76-B265-CA09-504F-A33C215DBA14}" v="334" dt="2021-08-10T10:32:39.268"/>
    <p1510:client id="{8F833CA8-9533-5FC2-4396-BECBF62A6867}" v="183" dt="2021-08-05T07:43:13.128"/>
    <p1510:client id="{A04B75EE-FCFE-6894-2757-3163A15392EE}" v="2" dt="2021-08-04T18:34:52.299"/>
    <p1510:client id="{A73DF6D2-7FB4-E280-25F2-C31EC78D424E}" v="1" dt="2021-08-05T06:21:11.530"/>
    <p1510:client id="{AB094E0F-C38C-946E-621A-2DB1176DA878}" v="62" dt="2021-08-02T12:36:16.033"/>
    <p1510:client id="{AD6DF559-4806-BB83-B60F-C539667EB847}" v="384" dt="2021-08-04T18:32:44.778"/>
    <p1510:client id="{AEF533CC-8B5B-8F5E-E1C9-252E6C791034}" v="342" dt="2021-08-05T08:16:32.290"/>
    <p1510:client id="{B68C6369-6771-CA06-BC68-2ADC0FA22708}" v="18" dt="2021-08-04T18:52:27.805"/>
    <p1510:client id="{B7A8692E-227B-A455-9152-549B44DA7C00}" v="120" dt="2021-08-05T07:47:14.104"/>
    <p1510:client id="{BC147D37-E9DD-E021-3EA5-2039A8C578AE}" v="94" dt="2021-08-04T17:15:26.089"/>
    <p1510:client id="{D064D385-58DB-205F-3C3A-CBEE12160EC2}" v="1" dt="2021-08-05T13:06:45.600"/>
    <p1510:client id="{D5407EE9-DFDC-4BFF-75D4-7321E14ABA58}" v="385" dt="2021-08-05T18:01:14.483"/>
    <p1510:client id="{E0A5E132-83C8-1EEB-EF27-57010964ABF7}" v="187" dt="2021-08-05T07:39:23.187"/>
    <p1510:client id="{E5EB30FB-FC74-94FE-90ED-5C5383DCB4D7}" v="36" dt="2021-08-04T17:11:13.604"/>
    <p1510:client id="{F5638F35-D351-2CD7-38B2-86735C476C39}" v="50" dt="2021-08-05T09:20:31.092"/>
    <p1510:client id="{F988FCBE-6745-D83E-141F-B0AB39FA5881}" v="32" dt="2021-08-10T10:34:47.47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62" autoAdjust="0"/>
    <p:restoredTop sz="94660"/>
  </p:normalViewPr>
  <p:slideViewPr>
    <p:cSldViewPr snapToGrid="0">
      <p:cViewPr varScale="1">
        <p:scale>
          <a:sx n="71" d="100"/>
          <a:sy n="71" d="100"/>
        </p:scale>
        <p:origin x="612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chartUserShapes" Target="../drawings/drawing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chartUserShapes" Target="../drawings/drawing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sr-Latn-RS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Sheet1!$D$12</c:f>
              <c:strCache>
                <c:ptCount val="1"/>
              </c:strCache>
            </c:strRef>
          </c:tx>
          <c:spPr>
            <a:solidFill>
              <a:srgbClr val="FF0000"/>
            </a:solidFill>
          </c:spPr>
          <c:dPt>
            <c:idx val="0"/>
            <c:bubble3D val="0"/>
            <c:spPr>
              <a:solidFill>
                <a:schemeClr val="accent1">
                  <a:lumMod val="7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rgbClr val="595959"/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Sheet1!$C$13:$C$14</c:f>
              <c:strCache>
                <c:ptCount val="2"/>
                <c:pt idx="0">
                  <c:v>проводе вријеме на интернету</c:v>
                </c:pt>
                <c:pt idx="1">
                  <c:v>проводе вријеме без интернета</c:v>
                </c:pt>
              </c:strCache>
            </c:strRef>
          </c:cat>
          <c:val>
            <c:numRef>
              <c:f>Sheet1!$D$13:$D$14</c:f>
              <c:numCache>
                <c:formatCode>General</c:formatCode>
                <c:ptCount val="2"/>
                <c:pt idx="0">
                  <c:v>53</c:v>
                </c:pt>
                <c:pt idx="1">
                  <c:v>47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sr-Latn-RS"/>
    </a:p>
  </c:txPr>
  <c:externalData r:id="rId3">
    <c:autoUpdate val="0"/>
  </c:externalData>
  <c:userShapes r:id="rId4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400" b="0" i="0" u="none" strike="noStrike" kern="1200" spc="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r>
              <a:rPr lang="sr-Cyrl-RS"/>
              <a:t>Коришћење друштвених мрежа </a:t>
            </a:r>
            <a:endParaRPr lang="en-GB"/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400" b="0" i="0" u="none" strike="noStrike" kern="1200" spc="0" baseline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sr-Latn-RS"/>
        </a:p>
      </c:txPr>
    </c:title>
    <c:autoTitleDeleted val="0"/>
    <c:plotArea>
      <c:layout>
        <c:manualLayout>
          <c:layoutTarget val="inner"/>
          <c:xMode val="edge"/>
          <c:yMode val="edge"/>
          <c:x val="0.43511168246826298"/>
          <c:y val="0.11766197873446659"/>
          <c:w val="0.53810260324602277"/>
          <c:h val="0.7329003765256512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Sheet1!$D$6</c:f>
              <c:strCache>
                <c:ptCount val="1"/>
                <c:pt idx="0">
                  <c:v>не користи</c:v>
                </c:pt>
              </c:strCache>
            </c:strRef>
          </c:tx>
          <c:spPr>
            <a:solidFill>
              <a:srgbClr val="00B0F0"/>
            </a:solidFill>
            <a:ln>
              <a:noFill/>
            </a:ln>
            <a:effectLst/>
          </c:spPr>
          <c:invertIfNegative val="0"/>
          <c:cat>
            <c:strRef>
              <c:f>Sheet1!$C$7:$C$9</c:f>
              <c:strCache>
                <c:ptCount val="3"/>
                <c:pt idx="0">
                  <c:v>Дјечаци од 9 -12 година у Србији</c:v>
                </c:pt>
                <c:pt idx="1">
                  <c:v>Дјевојчице од 9 - 12 година у Србији</c:v>
                </c:pt>
                <c:pt idx="2">
                  <c:v>Дјеца од 9 - 12 година у Њемачкој</c:v>
                </c:pt>
              </c:strCache>
            </c:strRef>
          </c:cat>
          <c:val>
            <c:numRef>
              <c:f>Sheet1!$D$7:$D$9</c:f>
              <c:numCache>
                <c:formatCode>General</c:formatCode>
                <c:ptCount val="3"/>
                <c:pt idx="0">
                  <c:v>45</c:v>
                </c:pt>
                <c:pt idx="1">
                  <c:v>47</c:v>
                </c:pt>
                <c:pt idx="2">
                  <c:v>89</c:v>
                </c:pt>
              </c:numCache>
            </c:numRef>
          </c:val>
        </c:ser>
        <c:ser>
          <c:idx val="1"/>
          <c:order val="1"/>
          <c:tx>
            <c:strRef>
              <c:f>Sheet1!$E$6</c:f>
              <c:strCache>
                <c:ptCount val="1"/>
                <c:pt idx="0">
                  <c:v>корисити</c:v>
                </c:pt>
              </c:strCache>
            </c:strRef>
          </c:tx>
          <c:spPr>
            <a:solidFill>
              <a:srgbClr val="595959"/>
            </a:solidFill>
            <a:ln>
              <a:noFill/>
            </a:ln>
            <a:effectLst/>
          </c:spPr>
          <c:invertIfNegative val="0"/>
          <c:cat>
            <c:strRef>
              <c:f>Sheet1!$C$7:$C$9</c:f>
              <c:strCache>
                <c:ptCount val="3"/>
                <c:pt idx="0">
                  <c:v>Дјечаци од 9 -12 година у Србији</c:v>
                </c:pt>
                <c:pt idx="1">
                  <c:v>Дјевојчице од 9 - 12 година у Србији</c:v>
                </c:pt>
                <c:pt idx="2">
                  <c:v>Дјеца од 9 - 12 година у Њемачкој</c:v>
                </c:pt>
              </c:strCache>
            </c:strRef>
          </c:cat>
          <c:val>
            <c:numRef>
              <c:f>Sheet1!$E$7:$E$9</c:f>
              <c:numCache>
                <c:formatCode>General</c:formatCode>
                <c:ptCount val="3"/>
                <c:pt idx="0">
                  <c:v>55</c:v>
                </c:pt>
                <c:pt idx="1">
                  <c:v>53</c:v>
                </c:pt>
                <c:pt idx="2">
                  <c:v>11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336266464"/>
        <c:axId val="336272344"/>
      </c:barChart>
      <c:catAx>
        <c:axId val="33626646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sr-Latn-RS"/>
          </a:p>
        </c:txPr>
        <c:crossAx val="336272344"/>
        <c:crosses val="autoZero"/>
        <c:auto val="1"/>
        <c:lblAlgn val="l"/>
        <c:lblOffset val="100"/>
        <c:noMultiLvlLbl val="0"/>
      </c:catAx>
      <c:valAx>
        <c:axId val="336272344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sr-Latn-RS"/>
          </a:p>
        </c:txPr>
        <c:crossAx val="3362664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50081943998071665"/>
          <c:y val="0.93096906447498096"/>
          <c:w val="0.32234071187530128"/>
          <c:h val="6.903093552501901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sr-Latn-RS"/>
        </a:p>
      </c:txPr>
    </c:legend>
    <c:plotVisOnly val="1"/>
    <c:dispBlanksAs val="gap"/>
    <c:showDLblsOverMax val="0"/>
  </c:chart>
  <c:spPr>
    <a:solidFill>
      <a:srgbClr val="B2B2B2">
        <a:alpha val="49020"/>
      </a:srgbClr>
    </a:solidFill>
    <a:ln>
      <a:solidFill>
        <a:schemeClr val="accent1">
          <a:lumMod val="75000"/>
        </a:schemeClr>
      </a:solidFill>
    </a:ln>
    <a:effectLst/>
  </c:spPr>
  <c:txPr>
    <a:bodyPr/>
    <a:lstStyle/>
    <a:p>
      <a:pPr>
        <a:defRPr sz="2000">
          <a:solidFill>
            <a:schemeClr val="tx1"/>
          </a:solidFill>
          <a:latin typeface="Times New Roman" panose="02020603050405020304" pitchFamily="18" charset="0"/>
          <a:cs typeface="Times New Roman" panose="02020603050405020304" pitchFamily="18" charset="0"/>
        </a:defRPr>
      </a:pPr>
      <a:endParaRPr lang="sr-Latn-RS"/>
    </a:p>
  </c:txPr>
  <c:externalData r:id="rId3">
    <c:autoUpdate val="0"/>
  </c:externalData>
  <c:userShapes r:id="rId4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3" dt="2021-09-17T12:58:26.615" idx="1">
    <p:pos x="7205" y="366"/>
    <p:text>исправити</p:text>
    <p:extLst>
      <p:ext uri="{C676402C-5697-4E1C-873F-D02D1690AC5C}">
        <p15:threadingInfo xmlns:p15="http://schemas.microsoft.com/office/powerpoint/2012/main" timeZoneBias="-120"/>
      </p:ext>
    </p:extLst>
  </p:cm>
</p:cmLst>
</file>

<file path=ppt/comments/comment2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2" dt="2021-08-05T11:59:47.886" idx="1">
    <p:pos x="10" y="10"/>
    <p:text>Приједлог радионице у договору са Миром,, можемо и другачије формулисати....
</p:text>
    <p:extLst>
      <p:ext uri="{C676402C-5697-4E1C-873F-D02D1690AC5C}">
        <p15:threadingInfo xmlns:p15="http://schemas.microsoft.com/office/powerpoint/2012/main" timeZoneBias="420"/>
      </p:ext>
    </p:extLst>
  </p:cm>
</p:cmLst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0.26933</cdr:x>
      <cdr:y>0.42248</cdr:y>
    </cdr:from>
    <cdr:to>
      <cdr:x>0.50247</cdr:x>
      <cdr:y>0.60623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2095358" y="1929983"/>
          <a:ext cx="1813810" cy="83944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sr-Cyrl-RS" sz="1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б</a:t>
          </a:r>
          <a:r>
            <a:rPr lang="sr-Cyrl-RS" sz="18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ез </a:t>
          </a:r>
          <a:r>
            <a:rPr lang="sr-Cyrl-RS" sz="1800" dirty="0" err="1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игрица</a:t>
          </a:r>
          <a:r>
            <a:rPr lang="sr-Cyrl-RS" sz="18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на интернету</a:t>
          </a:r>
          <a:endParaRPr lang="sr-Cyrl-RS" sz="1800" dirty="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0.5152</cdr:x>
      <cdr:y>0.41719</cdr:y>
    </cdr:from>
    <cdr:to>
      <cdr:x>0.74834</cdr:x>
      <cdr:y>0.56686</cdr:y>
    </cdr:to>
    <cdr:sp macro="" textlink="">
      <cdr:nvSpPr>
        <cdr:cNvPr id="3" name="TextBox 1"/>
        <cdr:cNvSpPr txBox="1"/>
      </cdr:nvSpPr>
      <cdr:spPr>
        <a:xfrm xmlns:a="http://schemas.openxmlformats.org/drawingml/2006/main">
          <a:off x="4008206" y="1905833"/>
          <a:ext cx="1813810" cy="68371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sr-Cyrl-RS" sz="18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уз </a:t>
          </a:r>
          <a:r>
            <a:rPr lang="sr-Cyrl-RS" sz="1800" dirty="0" err="1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игрице</a:t>
          </a:r>
          <a:r>
            <a:rPr lang="sr-Cyrl-RS" sz="18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на интернету</a:t>
          </a:r>
          <a:endParaRPr lang="sr-Cyrl-RS" sz="1800" dirty="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0.49125</cdr:x>
      <cdr:y>0.16371</cdr:y>
    </cdr:from>
    <cdr:to>
      <cdr:x>0.60204</cdr:x>
      <cdr:y>0.22304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4891313" y="841004"/>
          <a:ext cx="1103086" cy="3048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sr-Cyrl-R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11%</a:t>
          </a:r>
          <a:endParaRPr lang="sr-Cyrl-RS" sz="1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0.72376</cdr:x>
      <cdr:y>0.39962</cdr:y>
    </cdr:from>
    <cdr:to>
      <cdr:x>0.83455</cdr:x>
      <cdr:y>0.45895</cdr:y>
    </cdr:to>
    <cdr:sp macro="" textlink="">
      <cdr:nvSpPr>
        <cdr:cNvPr id="3" name="TextBox 1"/>
        <cdr:cNvSpPr txBox="1"/>
      </cdr:nvSpPr>
      <cdr:spPr>
        <a:xfrm xmlns:a="http://schemas.openxmlformats.org/drawingml/2006/main">
          <a:off x="7206342" y="2052947"/>
          <a:ext cx="1103086" cy="3048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sr-Cyrl-R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53%</a:t>
          </a:r>
          <a:endParaRPr lang="sr-Cyrl-RS" sz="1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0.73251</cdr:x>
      <cdr:y>0.63412</cdr:y>
    </cdr:from>
    <cdr:to>
      <cdr:x>0.84329</cdr:x>
      <cdr:y>0.69345</cdr:y>
    </cdr:to>
    <cdr:sp macro="" textlink="">
      <cdr:nvSpPr>
        <cdr:cNvPr id="4" name="TextBox 1"/>
        <cdr:cNvSpPr txBox="1"/>
      </cdr:nvSpPr>
      <cdr:spPr>
        <a:xfrm xmlns:a="http://schemas.openxmlformats.org/drawingml/2006/main">
          <a:off x="7293428" y="3257633"/>
          <a:ext cx="1103086" cy="3048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sr-Cyrl-R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57%</a:t>
          </a:r>
          <a:endParaRPr lang="sr-Cyrl-RS" sz="1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</c:userShap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546100" y="-4763"/>
            <a:ext cx="5014912" cy="6862763"/>
            <a:chOff x="2928938" y="-4763"/>
            <a:chExt cx="5014912" cy="6862763"/>
          </a:xfrm>
        </p:grpSpPr>
        <p:sp>
          <p:nvSpPr>
            <p:cNvPr id="22" name="Freeform 6"/>
            <p:cNvSpPr/>
            <p:nvPr/>
          </p:nvSpPr>
          <p:spPr bwMode="auto">
            <a:xfrm>
              <a:off x="3367088" y="-4763"/>
              <a:ext cx="1063625" cy="2782888"/>
            </a:xfrm>
            <a:custGeom>
              <a:avLst/>
              <a:gdLst/>
              <a:ahLst/>
              <a:cxnLst/>
              <a:rect l="0" t="0" r="r" b="b"/>
              <a:pathLst>
                <a:path w="670" h="1753">
                  <a:moveTo>
                    <a:pt x="0" y="1696"/>
                  </a:moveTo>
                  <a:lnTo>
                    <a:pt x="225" y="1753"/>
                  </a:lnTo>
                  <a:lnTo>
                    <a:pt x="670" y="0"/>
                  </a:lnTo>
                  <a:lnTo>
                    <a:pt x="430" y="0"/>
                  </a:lnTo>
                  <a:lnTo>
                    <a:pt x="0" y="169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23" name="Freeform 7"/>
            <p:cNvSpPr/>
            <p:nvPr/>
          </p:nvSpPr>
          <p:spPr bwMode="auto">
            <a:xfrm>
              <a:off x="2928938" y="-4763"/>
              <a:ext cx="1035050" cy="2673350"/>
            </a:xfrm>
            <a:custGeom>
              <a:avLst/>
              <a:gdLst/>
              <a:ahLst/>
              <a:cxnLst/>
              <a:rect l="0" t="0" r="r" b="b"/>
              <a:pathLst>
                <a:path w="652" h="1684">
                  <a:moveTo>
                    <a:pt x="225" y="1684"/>
                  </a:moveTo>
                  <a:lnTo>
                    <a:pt x="652" y="0"/>
                  </a:lnTo>
                  <a:lnTo>
                    <a:pt x="411" y="0"/>
                  </a:lnTo>
                  <a:lnTo>
                    <a:pt x="0" y="1627"/>
                  </a:lnTo>
                  <a:lnTo>
                    <a:pt x="219" y="1681"/>
                  </a:lnTo>
                  <a:lnTo>
                    <a:pt x="225" y="1684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24" name="Freeform 9"/>
            <p:cNvSpPr/>
            <p:nvPr/>
          </p:nvSpPr>
          <p:spPr bwMode="auto">
            <a:xfrm>
              <a:off x="2928938" y="2582862"/>
              <a:ext cx="2693987" cy="4275138"/>
            </a:xfrm>
            <a:custGeom>
              <a:avLst/>
              <a:gdLst/>
              <a:ahLst/>
              <a:cxnLst/>
              <a:rect l="0" t="0" r="r" b="b"/>
              <a:pathLst>
                <a:path w="1697" h="2693">
                  <a:moveTo>
                    <a:pt x="0" y="0"/>
                  </a:moveTo>
                  <a:lnTo>
                    <a:pt x="1622" y="2693"/>
                  </a:lnTo>
                  <a:lnTo>
                    <a:pt x="1697" y="26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25" name="Freeform 10"/>
            <p:cNvSpPr/>
            <p:nvPr/>
          </p:nvSpPr>
          <p:spPr bwMode="auto">
            <a:xfrm>
              <a:off x="3371850" y="2692400"/>
              <a:ext cx="3332162" cy="4165600"/>
            </a:xfrm>
            <a:custGeom>
              <a:avLst/>
              <a:gdLst/>
              <a:ahLst/>
              <a:cxnLst/>
              <a:rect l="0" t="0" r="r" b="b"/>
              <a:pathLst>
                <a:path w="2099" h="2624">
                  <a:moveTo>
                    <a:pt x="2099" y="2624"/>
                  </a:moveTo>
                  <a:lnTo>
                    <a:pt x="0" y="0"/>
                  </a:lnTo>
                  <a:lnTo>
                    <a:pt x="2021" y="2624"/>
                  </a:lnTo>
                  <a:lnTo>
                    <a:pt x="2099" y="262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26" name="Freeform 11"/>
            <p:cNvSpPr/>
            <p:nvPr/>
          </p:nvSpPr>
          <p:spPr bwMode="auto">
            <a:xfrm>
              <a:off x="3367088" y="2687637"/>
              <a:ext cx="4576762" cy="4170363"/>
            </a:xfrm>
            <a:custGeom>
              <a:avLst/>
              <a:gdLst/>
              <a:ahLst/>
              <a:cxnLst/>
              <a:rect l="0" t="0" r="r" b="b"/>
              <a:pathLst>
                <a:path w="2883" h="2627">
                  <a:moveTo>
                    <a:pt x="0" y="0"/>
                  </a:moveTo>
                  <a:lnTo>
                    <a:pt x="3" y="3"/>
                  </a:lnTo>
                  <a:lnTo>
                    <a:pt x="2102" y="2627"/>
                  </a:lnTo>
                  <a:lnTo>
                    <a:pt x="2883" y="2627"/>
                  </a:lnTo>
                  <a:lnTo>
                    <a:pt x="225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27" name="Freeform 12"/>
            <p:cNvSpPr/>
            <p:nvPr/>
          </p:nvSpPr>
          <p:spPr bwMode="auto">
            <a:xfrm>
              <a:off x="2928938" y="2578100"/>
              <a:ext cx="3584575" cy="4279900"/>
            </a:xfrm>
            <a:custGeom>
              <a:avLst/>
              <a:gdLst/>
              <a:ahLst/>
              <a:cxnLst/>
              <a:rect l="0" t="0" r="r" b="b"/>
              <a:pathLst>
                <a:path w="2258" h="2696">
                  <a:moveTo>
                    <a:pt x="2258" y="2696"/>
                  </a:moveTo>
                  <a:lnTo>
                    <a:pt x="264" y="111"/>
                  </a:lnTo>
                  <a:lnTo>
                    <a:pt x="228" y="60"/>
                  </a:lnTo>
                  <a:lnTo>
                    <a:pt x="225" y="57"/>
                  </a:lnTo>
                  <a:lnTo>
                    <a:pt x="0" y="0"/>
                  </a:lnTo>
                  <a:lnTo>
                    <a:pt x="0" y="3"/>
                  </a:lnTo>
                  <a:lnTo>
                    <a:pt x="1697" y="2696"/>
                  </a:lnTo>
                  <a:lnTo>
                    <a:pt x="2258" y="269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28401" y="1380068"/>
            <a:ext cx="8574622" cy="2616199"/>
          </a:xfrm>
        </p:spPr>
        <p:txBody>
          <a:bodyPr anchor="b">
            <a:normAutofit/>
          </a:bodyPr>
          <a:lstStyle>
            <a:lvl1pPr algn="r">
              <a:defRPr sz="6000">
                <a:effectLst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15377" y="3996267"/>
            <a:ext cx="6987645" cy="1388534"/>
          </a:xfrm>
        </p:spPr>
        <p:txBody>
          <a:bodyPr anchor="t">
            <a:normAutofit/>
          </a:bodyPr>
          <a:lstStyle>
            <a:lvl1pPr marL="0" indent="0" algn="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32412" y="5883275"/>
            <a:ext cx="4324044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16266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4732865"/>
            <a:ext cx="10018711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386012" y="932112"/>
            <a:ext cx="8225944" cy="3164976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1" y="5299603"/>
            <a:ext cx="10018711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10/20/2021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23584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685800"/>
            <a:ext cx="10018711" cy="304800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343400"/>
            <a:ext cx="10018713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638590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36811" y="3428999"/>
            <a:ext cx="8532815" cy="381000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1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892614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3308581"/>
            <a:ext cx="10018709" cy="1468800"/>
          </a:xfrm>
        </p:spPr>
        <p:txBody>
          <a:bodyPr anchor="b">
            <a:normAutofit/>
          </a:bodyPr>
          <a:lstStyle>
            <a:lvl1pPr algn="r">
              <a:defRPr sz="3200" b="0" cap="none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7381"/>
            <a:ext cx="10018710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81649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3" y="3886200"/>
            <a:ext cx="10018710" cy="889000"/>
          </a:xfrm>
        </p:spPr>
        <p:txBody>
          <a:bodyPr vert="horz" lIns="91440" tIns="45720" rIns="91440" bIns="45720" rtlCol="0" anchor="b">
            <a:normAutofit/>
          </a:bodyPr>
          <a:lstStyle>
            <a:lvl1pPr algn="r"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5200"/>
            <a:ext cx="10018710" cy="10160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653675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685800"/>
            <a:ext cx="10018712" cy="2727325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2" y="3505200"/>
            <a:ext cx="10018713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3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974004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599530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732655" y="685800"/>
            <a:ext cx="1770369" cy="51054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84312" y="685800"/>
            <a:ext cx="8019742" cy="5105400"/>
          </a:xfrm>
        </p:spPr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92878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951856" y="5867131"/>
            <a:ext cx="5511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55234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2279" y="2666999"/>
            <a:ext cx="8930747" cy="2110382"/>
          </a:xfrm>
        </p:spPr>
        <p:txBody>
          <a:bodyPr anchor="b"/>
          <a:lstStyle>
            <a:lvl1pPr algn="r">
              <a:defRPr sz="4000" b="0" cap="none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2278" y="4777381"/>
            <a:ext cx="893074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98879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84312" y="2666999"/>
            <a:ext cx="4895055" cy="312420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07967" y="2667000"/>
            <a:ext cx="4895056" cy="3124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10/20/2021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85040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72179" y="2658533"/>
            <a:ext cx="4607188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84311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880487" y="2667000"/>
            <a:ext cx="462253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7967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10/20/2021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28234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10/20/2021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50174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10/20/2021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04230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1600200"/>
            <a:ext cx="3549121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62033" y="685799"/>
            <a:ext cx="6240990" cy="5105401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2" y="2971800"/>
            <a:ext cx="3549121" cy="18288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10/20/2021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0081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2724" y="1752599"/>
            <a:ext cx="5426158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94682" y="914400"/>
            <a:ext cx="3280974" cy="4572000"/>
          </a:xfrm>
          <a:prstGeom prst="roundRect">
            <a:avLst>
              <a:gd name="adj" fmla="val 42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2724" y="3124199"/>
            <a:ext cx="5426158" cy="18288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10/20/2021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81437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150812" y="0"/>
            <a:ext cx="2436813" cy="6858001"/>
            <a:chOff x="1320800" y="0"/>
            <a:chExt cx="2436813" cy="6858001"/>
          </a:xfrm>
        </p:grpSpPr>
        <p:sp>
          <p:nvSpPr>
            <p:cNvPr id="8" name="Freeform 6"/>
            <p:cNvSpPr/>
            <p:nvPr/>
          </p:nvSpPr>
          <p:spPr bwMode="auto">
            <a:xfrm>
              <a:off x="1627188" y="0"/>
              <a:ext cx="1122363" cy="5329238"/>
            </a:xfrm>
            <a:custGeom>
              <a:avLst/>
              <a:gdLst/>
              <a:ahLst/>
              <a:cxnLst/>
              <a:rect l="0" t="0" r="r" b="b"/>
              <a:pathLst>
                <a:path w="707" h="3357">
                  <a:moveTo>
                    <a:pt x="0" y="3330"/>
                  </a:moveTo>
                  <a:lnTo>
                    <a:pt x="156" y="3357"/>
                  </a:lnTo>
                  <a:lnTo>
                    <a:pt x="707" y="0"/>
                  </a:lnTo>
                  <a:lnTo>
                    <a:pt x="547" y="0"/>
                  </a:lnTo>
                  <a:lnTo>
                    <a:pt x="0" y="333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9" name="Freeform 7"/>
            <p:cNvSpPr/>
            <p:nvPr/>
          </p:nvSpPr>
          <p:spPr bwMode="auto">
            <a:xfrm>
              <a:off x="1320800" y="0"/>
              <a:ext cx="1117600" cy="5276850"/>
            </a:xfrm>
            <a:custGeom>
              <a:avLst/>
              <a:gdLst/>
              <a:ahLst/>
              <a:cxnLst/>
              <a:rect l="0" t="0" r="r" b="b"/>
              <a:pathLst>
                <a:path w="704" h="3324">
                  <a:moveTo>
                    <a:pt x="704" y="0"/>
                  </a:moveTo>
                  <a:lnTo>
                    <a:pt x="545" y="0"/>
                  </a:lnTo>
                  <a:lnTo>
                    <a:pt x="0" y="3300"/>
                  </a:lnTo>
                  <a:lnTo>
                    <a:pt x="157" y="3324"/>
                  </a:lnTo>
                  <a:lnTo>
                    <a:pt x="704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10" name="Freeform 8"/>
            <p:cNvSpPr/>
            <p:nvPr/>
          </p:nvSpPr>
          <p:spPr bwMode="auto">
            <a:xfrm>
              <a:off x="1320800" y="5238750"/>
              <a:ext cx="1228725" cy="1619250"/>
            </a:xfrm>
            <a:custGeom>
              <a:avLst/>
              <a:gdLst/>
              <a:ahLst/>
              <a:cxnLst/>
              <a:rect l="0" t="0" r="r" b="b"/>
              <a:pathLst>
                <a:path w="774" h="1020">
                  <a:moveTo>
                    <a:pt x="0" y="0"/>
                  </a:moveTo>
                  <a:lnTo>
                    <a:pt x="740" y="1020"/>
                  </a:lnTo>
                  <a:lnTo>
                    <a:pt x="774" y="10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11" name="Freeform 9"/>
            <p:cNvSpPr/>
            <p:nvPr/>
          </p:nvSpPr>
          <p:spPr bwMode="auto">
            <a:xfrm>
              <a:off x="1627188" y="5291138"/>
              <a:ext cx="1495425" cy="1566863"/>
            </a:xfrm>
            <a:custGeom>
              <a:avLst/>
              <a:gdLst/>
              <a:ahLst/>
              <a:cxnLst/>
              <a:rect l="0" t="0" r="r" b="b"/>
              <a:pathLst>
                <a:path w="942" h="987">
                  <a:moveTo>
                    <a:pt x="0" y="0"/>
                  </a:moveTo>
                  <a:lnTo>
                    <a:pt x="909" y="987"/>
                  </a:lnTo>
                  <a:lnTo>
                    <a:pt x="942" y="9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12" name="Freeform 10"/>
            <p:cNvSpPr/>
            <p:nvPr/>
          </p:nvSpPr>
          <p:spPr bwMode="auto">
            <a:xfrm>
              <a:off x="1627188" y="5286375"/>
              <a:ext cx="2130425" cy="1571625"/>
            </a:xfrm>
            <a:custGeom>
              <a:avLst/>
              <a:gdLst/>
              <a:ahLst/>
              <a:cxnLst/>
              <a:rect l="0" t="0" r="r" b="b"/>
              <a:pathLst>
                <a:path w="1342" h="990">
                  <a:moveTo>
                    <a:pt x="0" y="3"/>
                  </a:moveTo>
                  <a:lnTo>
                    <a:pt x="942" y="990"/>
                  </a:lnTo>
                  <a:lnTo>
                    <a:pt x="1342" y="990"/>
                  </a:lnTo>
                  <a:lnTo>
                    <a:pt x="156" y="27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13" name="Freeform 11"/>
            <p:cNvSpPr/>
            <p:nvPr/>
          </p:nvSpPr>
          <p:spPr bwMode="auto">
            <a:xfrm>
              <a:off x="1320800" y="5238750"/>
              <a:ext cx="1695450" cy="1619250"/>
            </a:xfrm>
            <a:custGeom>
              <a:avLst/>
              <a:gdLst/>
              <a:ahLst/>
              <a:cxnLst/>
              <a:rect l="0" t="0" r="r" b="b"/>
              <a:pathLst>
                <a:path w="1068" h="1020">
                  <a:moveTo>
                    <a:pt x="1068" y="1020"/>
                  </a:moveTo>
                  <a:lnTo>
                    <a:pt x="184" y="60"/>
                  </a:lnTo>
                  <a:lnTo>
                    <a:pt x="154" y="27"/>
                  </a:lnTo>
                  <a:lnTo>
                    <a:pt x="157" y="27"/>
                  </a:lnTo>
                  <a:lnTo>
                    <a:pt x="157" y="24"/>
                  </a:lnTo>
                  <a:lnTo>
                    <a:pt x="154" y="24"/>
                  </a:lnTo>
                  <a:lnTo>
                    <a:pt x="0" y="0"/>
                  </a:lnTo>
                  <a:lnTo>
                    <a:pt x="0" y="0"/>
                  </a:lnTo>
                  <a:lnTo>
                    <a:pt x="774" y="1020"/>
                  </a:lnTo>
                  <a:lnTo>
                    <a:pt x="1068" y="102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0" y="2666999"/>
            <a:ext cx="10018713" cy="31242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732656" y="5883275"/>
            <a:ext cx="1143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10/20/2021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2279" y="5883275"/>
            <a:ext cx="708417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51856" y="5883275"/>
            <a:ext cx="5511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96553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  <p:sldLayoutId id="2147483697" r:id="rId13"/>
    <p:sldLayoutId id="2147483698" r:id="rId14"/>
    <p:sldLayoutId id="2147483699" r:id="rId15"/>
    <p:sldLayoutId id="2147483700" r:id="rId16"/>
    <p:sldLayoutId id="2147483701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0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sv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1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s://djecanainternetu.com/" TargetMode="External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comments" Target="../comments/commen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1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76000"/>
                <a:satMod val="180000"/>
              </a:schemeClr>
              <a:schemeClr val="bg2">
                <a:tint val="80000"/>
                <a:satMod val="120000"/>
                <a:lumMod val="180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ctrTitle"/>
          </p:nvPr>
        </p:nvSpPr>
        <p:spPr>
          <a:xfrm>
            <a:off x="3881579" y="3864415"/>
            <a:ext cx="7722085" cy="1351415"/>
          </a:xfrm>
        </p:spPr>
        <p:txBody>
          <a:bodyPr>
            <a:noAutofit/>
          </a:bodyPr>
          <a:lstStyle/>
          <a:p>
            <a:pPr algn="ctr">
              <a:lnSpc>
                <a:spcPct val="90000"/>
              </a:lnSpc>
            </a:pPr>
            <a:r>
              <a:rPr lang="en-US" sz="4400" b="1" err="1">
                <a:solidFill>
                  <a:srgbClr val="002060"/>
                </a:solidFill>
                <a:latin typeface="Times New Roman"/>
                <a:ea typeface="+mj-lt"/>
                <a:cs typeface="Times New Roman"/>
              </a:rPr>
              <a:t>Обука</a:t>
            </a:r>
            <a:r>
              <a:rPr lang="en-US" sz="4400" b="1">
                <a:solidFill>
                  <a:srgbClr val="002060"/>
                </a:solidFill>
                <a:latin typeface="Times New Roman"/>
                <a:ea typeface="+mj-lt"/>
                <a:cs typeface="Times New Roman"/>
              </a:rPr>
              <a:t> </a:t>
            </a:r>
            <a:r>
              <a:rPr lang="en-US" sz="4400" b="1" err="1">
                <a:solidFill>
                  <a:srgbClr val="002060"/>
                </a:solidFill>
                <a:latin typeface="Times New Roman"/>
                <a:ea typeface="+mj-lt"/>
                <a:cs typeface="Times New Roman"/>
              </a:rPr>
              <a:t>за</a:t>
            </a:r>
            <a:r>
              <a:rPr lang="en-US" sz="4400" b="1">
                <a:solidFill>
                  <a:srgbClr val="002060"/>
                </a:solidFill>
                <a:latin typeface="Times New Roman"/>
                <a:ea typeface="+mj-lt"/>
                <a:cs typeface="Times New Roman"/>
              </a:rPr>
              <a:t> </a:t>
            </a:r>
            <a:r>
              <a:rPr lang="en-US" sz="4400" b="1" err="1">
                <a:solidFill>
                  <a:srgbClr val="002060"/>
                </a:solidFill>
                <a:latin typeface="Times New Roman"/>
                <a:ea typeface="+mj-lt"/>
                <a:cs typeface="Times New Roman"/>
              </a:rPr>
              <a:t>наставнике</a:t>
            </a:r>
            <a:r>
              <a:rPr lang="en-US" sz="4400" b="1">
                <a:solidFill>
                  <a:srgbClr val="002060"/>
                </a:solidFill>
                <a:latin typeface="Times New Roman"/>
                <a:ea typeface="+mj-lt"/>
                <a:cs typeface="Times New Roman"/>
              </a:rPr>
              <a:t> </a:t>
            </a:r>
            <a:r>
              <a:rPr lang="en-US" sz="4400" b="1">
                <a:latin typeface="Times New Roman"/>
                <a:ea typeface="+mj-lt"/>
                <a:cs typeface="Times New Roman"/>
              </a:rPr>
              <a:t/>
            </a:r>
            <a:br>
              <a:rPr lang="en-US" sz="4400" b="1">
                <a:latin typeface="Times New Roman"/>
                <a:ea typeface="+mj-lt"/>
                <a:cs typeface="Times New Roman"/>
              </a:rPr>
            </a:br>
            <a:r>
              <a:rPr lang="en-US" sz="4400" b="1" err="1">
                <a:solidFill>
                  <a:srgbClr val="002060"/>
                </a:solidFill>
                <a:latin typeface="Times New Roman"/>
                <a:ea typeface="+mj-lt"/>
                <a:cs typeface="Times New Roman"/>
              </a:rPr>
              <a:t>другог</a:t>
            </a:r>
            <a:r>
              <a:rPr lang="en-US" sz="4400" b="1">
                <a:solidFill>
                  <a:srgbClr val="002060"/>
                </a:solidFill>
                <a:latin typeface="Times New Roman"/>
                <a:ea typeface="+mj-lt"/>
                <a:cs typeface="Times New Roman"/>
              </a:rPr>
              <a:t> </a:t>
            </a:r>
            <a:r>
              <a:rPr lang="en-US" sz="4400" b="1" err="1">
                <a:solidFill>
                  <a:srgbClr val="002060"/>
                </a:solidFill>
                <a:latin typeface="Times New Roman"/>
                <a:ea typeface="+mj-lt"/>
                <a:cs typeface="Times New Roman"/>
              </a:rPr>
              <a:t>разреда</a:t>
            </a:r>
            <a:r>
              <a:rPr lang="en-US" sz="4400" b="1">
                <a:solidFill>
                  <a:srgbClr val="002060"/>
                </a:solidFill>
                <a:latin typeface="Times New Roman"/>
                <a:ea typeface="+mj-lt"/>
                <a:cs typeface="Times New Roman"/>
              </a:rPr>
              <a:t> (Б)</a:t>
            </a:r>
            <a:endParaRPr lang="sr-Latn-RS" sz="4400" b="1">
              <a:solidFill>
                <a:srgbClr val="002060"/>
              </a:solidFill>
              <a:latin typeface="Times New Roman"/>
              <a:cs typeface="Times New Roman"/>
            </a:endParaRPr>
          </a:p>
        </p:txBody>
      </p:sp>
      <p:sp>
        <p:nvSpPr>
          <p:cNvPr id="27" name="Rounded Rectangle 9">
            <a:extLst>
              <a:ext uri="{FF2B5EF4-FFF2-40B4-BE49-F238E27FC236}">
                <a16:creationId xmlns="" xmlns:a16="http://schemas.microsoft.com/office/drawing/2014/main" id="{2485AC7A-46D7-4F0F-9F64-C69A06189A11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3718560" y="609600"/>
            <a:ext cx="7833360" cy="3119092"/>
          </a:xfrm>
          <a:prstGeom prst="roundRect">
            <a:avLst>
              <a:gd name="adj" fmla="val 4834"/>
            </a:avLst>
          </a:prstGeom>
          <a:solidFill>
            <a:schemeClr val="bg1"/>
          </a:solidFill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3" name="Slika 24" descr="Slika na kojoj se nalazi tekst, clipart&#10;&#10;Opis je automatski generisan">
            <a:extLst>
              <a:ext uri="{FF2B5EF4-FFF2-40B4-BE49-F238E27FC236}">
                <a16:creationId xmlns="" xmlns:a16="http://schemas.microsoft.com/office/drawing/2014/main" id="{29789970-39C3-4D0E-809B-D37621BDD45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1473" y="946606"/>
            <a:ext cx="1795874" cy="2430780"/>
          </a:xfrm>
          <a:prstGeom prst="rect">
            <a:avLst/>
          </a:prstGeom>
        </p:spPr>
      </p:pic>
      <p:pic>
        <p:nvPicPr>
          <p:cNvPr id="25" name="Slika 25">
            <a:extLst>
              <a:ext uri="{FF2B5EF4-FFF2-40B4-BE49-F238E27FC236}">
                <a16:creationId xmlns="" xmlns:a16="http://schemas.microsoft.com/office/drawing/2014/main" id="{4AE2D485-34C6-4246-A905-CB7864088EB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83246" y="946605"/>
            <a:ext cx="3284446" cy="2430780"/>
          </a:xfrm>
          <a:prstGeom prst="rect">
            <a:avLst/>
          </a:prstGeom>
          <a:ln w="53975">
            <a:noFill/>
          </a:ln>
        </p:spPr>
      </p:pic>
      <p:sp>
        <p:nvSpPr>
          <p:cNvPr id="29" name="Okvir za tekst 1">
            <a:extLst>
              <a:ext uri="{FF2B5EF4-FFF2-40B4-BE49-F238E27FC236}">
                <a16:creationId xmlns="" xmlns:a16="http://schemas.microsoft.com/office/drawing/2014/main" id="{ADC12D16-DB12-4A9A-A70F-D13926D7D7F3}"/>
              </a:ext>
            </a:extLst>
          </p:cNvPr>
          <p:cNvSpPr txBox="1"/>
          <p:nvPr/>
        </p:nvSpPr>
        <p:spPr>
          <a:xfrm>
            <a:off x="3376398" y="247924"/>
            <a:ext cx="8734530" cy="467581"/>
          </a:xfrm>
          <a:prstGeom prst="rect">
            <a:avLst/>
          </a:prstGeom>
        </p:spPr>
        <p:txBody>
          <a:bodyPr rot="0" spcFirstLastPara="0" vert="horz" lIns="91440" tIns="45720" rIns="91440" bIns="45720" numCol="1" spcCol="0" rtlCol="0" fromWordArt="0" anchor="t" anchorCtr="0" forceAA="0" compatLnSpc="1">
            <a:prstTxWarp prst="textNoShape">
              <a:avLst/>
            </a:prstTxWarp>
            <a:normAutofit/>
          </a:bodyPr>
          <a:lstStyle>
            <a:defPPr>
              <a:defRPr lang="sr-Latn-R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90000"/>
              </a:lnSpc>
              <a:spcAft>
                <a:spcPts val="600"/>
              </a:spcAft>
            </a:pPr>
            <a:r>
              <a:rPr lang="en-US" sz="2000" b="1">
                <a:solidFill>
                  <a:srgbClr val="002060"/>
                </a:solidFill>
                <a:latin typeface="Times New Roman"/>
                <a:cs typeface="Times New Roman"/>
              </a:rPr>
              <a:t>РЕПУБЛИЧКИ ПЕДАГОШКИ ЗАВОД РЕПУБЛИКЕ СРПСКЕ</a:t>
            </a:r>
            <a:endParaRPr lang="sr-Latn-RS" sz="2000" b="1">
              <a:solidFill>
                <a:srgbClr val="002060"/>
              </a:solidFill>
              <a:latin typeface="Times New Roman"/>
              <a:cs typeface="Times New Roman"/>
            </a:endParaRPr>
          </a:p>
        </p:txBody>
      </p:sp>
      <p:sp>
        <p:nvSpPr>
          <p:cNvPr id="31" name="Čuvar mesta za sadržaj 2">
            <a:extLst>
              <a:ext uri="{FF2B5EF4-FFF2-40B4-BE49-F238E27FC236}">
                <a16:creationId xmlns="" xmlns:a16="http://schemas.microsoft.com/office/drawing/2014/main" id="{9C0ECAB7-11B0-4545-9BE7-946E293E98B2}"/>
              </a:ext>
            </a:extLst>
          </p:cNvPr>
          <p:cNvSpPr>
            <a:spLocks noGrp="1"/>
          </p:cNvSpPr>
          <p:nvPr/>
        </p:nvSpPr>
        <p:spPr>
          <a:xfrm>
            <a:off x="6167886" y="6017132"/>
            <a:ext cx="2927902" cy="34229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800" b="1" err="1">
                <a:solidFill>
                  <a:srgbClr val="002060"/>
                </a:solidFill>
                <a:latin typeface="Times New Roman"/>
                <a:cs typeface="Times New Roman"/>
              </a:rPr>
              <a:t>Школска</a:t>
            </a:r>
            <a:r>
              <a:rPr lang="en-US" sz="1800" b="1">
                <a:solidFill>
                  <a:srgbClr val="002060"/>
                </a:solidFill>
                <a:latin typeface="Times New Roman"/>
                <a:cs typeface="Times New Roman"/>
              </a:rPr>
              <a:t> 2021/22. </a:t>
            </a:r>
            <a:r>
              <a:rPr lang="en-US" sz="1800" b="1" err="1">
                <a:solidFill>
                  <a:srgbClr val="002060"/>
                </a:solidFill>
                <a:latin typeface="Times New Roman"/>
                <a:cs typeface="Times New Roman"/>
              </a:rPr>
              <a:t>година</a:t>
            </a:r>
            <a:endParaRPr lang="sr-Latn-RS" sz="1800" b="1" err="1">
              <a:solidFill>
                <a:srgbClr val="002060"/>
              </a:solidFill>
              <a:latin typeface="Times New Roman"/>
              <a:cs typeface="Times New Roman"/>
            </a:endParaRPr>
          </a:p>
        </p:txBody>
      </p:sp>
      <p:pic>
        <p:nvPicPr>
          <p:cNvPr id="3" name="Slika 3">
            <a:extLst>
              <a:ext uri="{FF2B5EF4-FFF2-40B4-BE49-F238E27FC236}">
                <a16:creationId xmlns="" xmlns:a16="http://schemas.microsoft.com/office/drawing/2014/main" id="{F2B6A82D-09BE-4565-B63F-6E80AFE1AB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81213" y="-4762"/>
            <a:ext cx="1533525" cy="1104900"/>
          </a:xfrm>
          <a:prstGeom prst="rect">
            <a:avLst/>
          </a:prstGeom>
        </p:spPr>
      </p:pic>
      <p:pic>
        <p:nvPicPr>
          <p:cNvPr id="10" name="Slika 24" descr="Slika na kojoj se nalazi tekst, clipart&#10;&#10;Opis je automatski generisan">
            <a:extLst>
              <a:ext uri="{FF2B5EF4-FFF2-40B4-BE49-F238E27FC236}">
                <a16:creationId xmlns="" xmlns:a16="http://schemas.microsoft.com/office/drawing/2014/main" id="{72AC96B2-C80F-4C90-8C5D-D65378C18DE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77775" y="5302945"/>
            <a:ext cx="602554" cy="820516"/>
          </a:xfrm>
          <a:prstGeom prst="rect">
            <a:avLst/>
          </a:prstGeom>
        </p:spPr>
      </p:pic>
      <p:pic>
        <p:nvPicPr>
          <p:cNvPr id="4" name="Grafika 4" descr="Books outline">
            <a:extLst>
              <a:ext uri="{FF2B5EF4-FFF2-40B4-BE49-F238E27FC236}">
                <a16:creationId xmlns="" xmlns:a16="http://schemas.microsoft.com/office/drawing/2014/main" id="{3501F275-4C26-4234-B575-BA29188BFCA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=""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47292" y="5300932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185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624362" y="363046"/>
            <a:ext cx="9097945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bs-Cyrl-BA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Од укупног броја дјеце у Србији 53% свакодневно игра игрице на интернету</a:t>
            </a:r>
          </a:p>
        </p:txBody>
      </p:sp>
      <p:graphicFrame>
        <p:nvGraphicFramePr>
          <p:cNvPr id="3" name="Chart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02871338"/>
              </p:ext>
            </p:extLst>
          </p:nvPr>
        </p:nvGraphicFramePr>
        <p:xfrm>
          <a:off x="3183151" y="830409"/>
          <a:ext cx="7779895" cy="45682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601759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Chart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25271771"/>
              </p:ext>
            </p:extLst>
          </p:nvPr>
        </p:nvGraphicFramePr>
        <p:xfrm>
          <a:off x="1480457" y="581396"/>
          <a:ext cx="9956800" cy="51372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391127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624363" y="507425"/>
            <a:ext cx="7666266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bs-Cyrl-BA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 за коришћење друштвених мрежа је да је особа старија од 13 година. </a:t>
            </a:r>
            <a:endParaRPr lang="sr-Cyrl-RS" sz="2800" dirty="0"/>
          </a:p>
        </p:txBody>
      </p:sp>
      <p:sp>
        <p:nvSpPr>
          <p:cNvPr id="4" name="Rectangle 3"/>
          <p:cNvSpPr/>
          <p:nvPr/>
        </p:nvSpPr>
        <p:spPr>
          <a:xfrm>
            <a:off x="2624363" y="1631125"/>
            <a:ext cx="938212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bs-Cyrl-BA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bs-Cyrl-BA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друштвеним мрежама „Тиктоку“, „Инстаграму“ и „Фејсбуку“ снижава се доб у којој се отварају налози. </a:t>
            </a:r>
          </a:p>
        </p:txBody>
      </p:sp>
      <p:sp>
        <p:nvSpPr>
          <p:cNvPr id="5" name="Rectangle 4"/>
          <p:cNvSpPr/>
          <p:nvPr/>
        </p:nvSpPr>
        <p:spPr>
          <a:xfrm>
            <a:off x="2624363" y="2962559"/>
            <a:ext cx="8910235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bs-Cyrl-BA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Пандемија је утицала да „Тикток“ у 2020. години доживи глобални бум. Довољно је да се приступи апликацији, и без отварања налога  могу се гледати милијарде </a:t>
            </a:r>
            <a:r>
              <a:rPr lang="bs-Cyrl-BA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видео-клипова. </a:t>
            </a:r>
            <a:endParaRPr lang="bs-Cyrl-BA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0845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88924" y="1169761"/>
            <a:ext cx="9507991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bs-Cyrl-BA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Доминантно је присуство дјеце млађе од 13 година. </a:t>
            </a:r>
          </a:p>
          <a:p>
            <a:pPr algn="just"/>
            <a:r>
              <a:rPr lang="bs-Cyrl-BA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Онлајн настава, без школских и ваншколских обавеза  усмјерила их је на виртуелне заједнице </a:t>
            </a:r>
            <a:r>
              <a:rPr lang="bs-Cyrl-BA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„Инстаграм“, „Тикток“ и „Снапчет“ најчешће друштвене мреже међу дјецом и </a:t>
            </a:r>
            <a:r>
              <a:rPr lang="bs-Cyrl-BA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омладином као једини облик „дружења“. Дјеци и младим су узори јутјубери и тиктокери са милионским бројем пратилаца, зато остављају отворене профиле.</a:t>
            </a:r>
          </a:p>
        </p:txBody>
      </p:sp>
    </p:spTree>
    <p:extLst>
      <p:ext uri="{BB962C8B-B14F-4D97-AF65-F5344CB8AC3E}">
        <p14:creationId xmlns:p14="http://schemas.microsoft.com/office/powerpoint/2010/main" val="1993386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763713" y="1229878"/>
            <a:ext cx="9986962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bs-Cyrl-BA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Разговор о безбједности на интернету мора да постане дио кућног васпитања и образовног процеса.</a:t>
            </a:r>
          </a:p>
          <a:p>
            <a:pPr algn="just"/>
            <a:r>
              <a:rPr lang="bs-Cyrl-BA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Данашња дјеца су дигитално спретна и радознала, и без завидног знања о безбједности, препознавању опасности и начинима реакција у ризичним ситуацијама. </a:t>
            </a:r>
          </a:p>
          <a:p>
            <a:pPr algn="just"/>
            <a:r>
              <a:rPr lang="bs-Cyrl-BA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Млади знају више о начинима коришћења инернета у односу на одрасле, али су неспремни да уоче узрочно-посљедичну везу између радозналости, дигиталних вјештина и посљедица. </a:t>
            </a:r>
          </a:p>
        </p:txBody>
      </p:sp>
    </p:spTree>
    <p:extLst>
      <p:ext uri="{BB962C8B-B14F-4D97-AF65-F5344CB8AC3E}">
        <p14:creationId xmlns:p14="http://schemas.microsoft.com/office/powerpoint/2010/main" val="1845220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700338" y="457200"/>
            <a:ext cx="8772525" cy="5262979"/>
          </a:xfrm>
          <a:prstGeom prst="rect">
            <a:avLst/>
          </a:prstGeom>
          <a:solidFill>
            <a:srgbClr val="D9D9D9">
              <a:alpha val="47059"/>
            </a:srgbClr>
          </a:solidFill>
        </p:spPr>
        <p:txBody>
          <a:bodyPr wrap="square" rtlCol="0">
            <a:spAutoFit/>
          </a:bodyPr>
          <a:lstStyle/>
          <a:p>
            <a:pPr algn="just"/>
            <a:r>
              <a:rPr lang="bs-Cyrl-BA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Значајна улога родитеља, који треба да знају шта посјећују на интернету, са ким четују и ко ступа у контакт са њима. Родитељи морају да се дигитално описмене као би пратили понашање дјетета (начини праћења – да буду „пријатељи“ с дјететом на друштвеној мрежи, да имају шифре њихових налога, да прате „историју“ претраживања, да користе апликацију за родитељску контролу, ограниче садржај и вријеме на интернету. Ни родитељи немају висок степен свијести о опасностима. Сматрају да је безбједније мјесто од улице, мислећи да су апсолутно сигурна код куће уз рачунар. </a:t>
            </a:r>
          </a:p>
        </p:txBody>
      </p:sp>
    </p:spTree>
    <p:extLst>
      <p:ext uri="{BB962C8B-B14F-4D97-AF65-F5344CB8AC3E}">
        <p14:creationId xmlns:p14="http://schemas.microsoft.com/office/powerpoint/2010/main" val="1154359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530394" y="1219910"/>
            <a:ext cx="9042399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bs-Cyrl-BA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Одговорности: Показати више интересовања за садржаје које дјеца посјећују на интернету, унаприједити дигиталне вјештине, информисати и себе и </a:t>
            </a:r>
            <a:r>
              <a:rPr lang="bs-Cyrl-BA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дијете </a:t>
            </a:r>
            <a:r>
              <a:rPr lang="bs-Cyrl-BA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 мјерама заштите и начинима препознавања опасности и насиља, као и реаговања. </a:t>
            </a:r>
            <a:endParaRPr lang="sr-Cyrl-R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2571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801906" y="720736"/>
            <a:ext cx="10125635" cy="3539430"/>
          </a:xfrm>
          <a:prstGeom prst="rect">
            <a:avLst/>
          </a:prstGeom>
          <a:solidFill>
            <a:srgbClr val="D9D9D9">
              <a:alpha val="61176"/>
            </a:srgbClr>
          </a:solidFill>
        </p:spPr>
        <p:txBody>
          <a:bodyPr wrap="square" rtlCol="0">
            <a:spAutoFit/>
          </a:bodyPr>
          <a:lstStyle/>
          <a:p>
            <a:pPr algn="just"/>
            <a:r>
              <a:rPr lang="bs-Cyrl-BA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Опасности на друштвеним мрежама:</a:t>
            </a:r>
          </a:p>
          <a:p>
            <a:pPr marL="457200" indent="-457200" algn="just">
              <a:buFontTx/>
              <a:buChar char="-"/>
            </a:pPr>
            <a:r>
              <a:rPr lang="bs-Cyrl-BA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bs-Cyrl-BA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омуникација са непознатим људима, </a:t>
            </a:r>
          </a:p>
          <a:p>
            <a:pPr marL="457200" indent="-457200" algn="just">
              <a:buFontTx/>
              <a:buChar char="-"/>
            </a:pPr>
            <a:r>
              <a:rPr lang="bs-Cyrl-BA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различита лица вршњачког насиља,</a:t>
            </a:r>
          </a:p>
          <a:p>
            <a:pPr marL="457200" indent="-457200" algn="just">
              <a:buFontTx/>
              <a:buChar char="-"/>
            </a:pPr>
            <a:r>
              <a:rPr lang="bs-Cyrl-BA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</a:t>
            </a:r>
            <a:r>
              <a:rPr lang="sr-Cyrl-R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bs-Cyrl-BA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третирања порукама неприкладног садржаја, </a:t>
            </a:r>
          </a:p>
          <a:p>
            <a:pPr marL="457200" indent="-457200" algn="just">
              <a:buFontTx/>
              <a:buChar char="-"/>
            </a:pPr>
            <a:r>
              <a:rPr lang="bs-Cyrl-BA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вријеђања по вјерској, расној, националној, сексуалној основи, </a:t>
            </a:r>
          </a:p>
          <a:p>
            <a:pPr marL="457200" indent="-457200" algn="just">
              <a:buFontTx/>
              <a:buChar char="-"/>
            </a:pPr>
            <a:r>
              <a:rPr lang="bs-Cyrl-BA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узнемиравања, постављање лажних информација, група у којима је циљ исмијавање.</a:t>
            </a:r>
            <a:endParaRPr lang="sr-Cyrl-R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24116" y="4965253"/>
            <a:ext cx="11110390" cy="1815882"/>
          </a:xfrm>
          <a:prstGeom prst="rect">
            <a:avLst/>
          </a:prstGeom>
          <a:solidFill>
            <a:srgbClr val="D9D9D9">
              <a:alpha val="49020"/>
            </a:srgbClr>
          </a:solidFill>
        </p:spPr>
        <p:txBody>
          <a:bodyPr wrap="square" rtlCol="0">
            <a:spAutoFit/>
          </a:bodyPr>
          <a:lstStyle/>
          <a:p>
            <a:pPr algn="just"/>
            <a:r>
              <a:rPr lang="bs-Cyrl-BA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Најтежи облици угрожавања безбједности дјеце јесу криминалне активности: крађа идентитета и информација, педофилија, могућност киднаповања, уцјене које имају посљедице по физичко и ментално здравље.</a:t>
            </a:r>
            <a:endParaRPr lang="sr-Cyrl-R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2094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6888" y="1155530"/>
            <a:ext cx="10001252" cy="4401205"/>
          </a:xfrm>
          <a:prstGeom prst="rect">
            <a:avLst/>
          </a:prstGeom>
          <a:solidFill>
            <a:srgbClr val="D9D9D9">
              <a:alpha val="50980"/>
            </a:srgbClr>
          </a:solidFill>
        </p:spPr>
        <p:txBody>
          <a:bodyPr wrap="square" rtlCol="0">
            <a:spAutoFit/>
          </a:bodyPr>
          <a:lstStyle/>
          <a:p>
            <a:pPr algn="just"/>
            <a:r>
              <a:rPr lang="bs-Cyrl-BA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 порасту је број видео-игрица које крајњи циљ имају самоповређивање дјеце, па чак и самоубиство.</a:t>
            </a:r>
          </a:p>
          <a:p>
            <a:pPr algn="just"/>
            <a:r>
              <a:rPr lang="bs-Cyrl-BA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Све је више мржње, насилних садржаја, исмијавања, претећих коментара, пропагирања искривљених и неморалних вриједности, све то негативно утиче дјецу и омладину. С новим ризицима у сајбер</a:t>
            </a:r>
            <a:r>
              <a:rPr lang="en-GB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sr-Cyrl-R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електронском</a:t>
            </a:r>
            <a:r>
              <a:rPr lang="bs-Cyrl-BA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свијету дјеца не могу да се суоче сама. Нагласак мора бити на едукацији, како дјеце тако и родитеља, наставника и друштва у цјелини.</a:t>
            </a:r>
          </a:p>
          <a:p>
            <a:pPr algn="just"/>
            <a:r>
              <a:rPr lang="bs-Cyrl-BA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Правилно коришћење друштвених мрежа дио је дигиталне писмености 21. вијека</a:t>
            </a:r>
            <a:endParaRPr lang="sr-Cyrl-R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3930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76000"/>
                <a:satMod val="180000"/>
              </a:schemeClr>
              <a:schemeClr val="bg2">
                <a:tint val="80000"/>
                <a:satMod val="120000"/>
                <a:lumMod val="180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="" xmlns:a16="http://schemas.microsoft.com/office/drawing/2014/main" id="{3F1527C3-06F4-4F4D-B364-8E97266450C5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GrpSpPr>
        <p:grpSpPr>
          <a:xfrm>
            <a:off x="150812" y="0"/>
            <a:ext cx="2436813" cy="6858001"/>
            <a:chOff x="1320800" y="0"/>
            <a:chExt cx="2436813" cy="6858001"/>
          </a:xfrm>
        </p:grpSpPr>
        <p:sp>
          <p:nvSpPr>
            <p:cNvPr id="9" name="Freeform 6">
              <a:extLst>
                <a:ext uri="{FF2B5EF4-FFF2-40B4-BE49-F238E27FC236}">
                  <a16:creationId xmlns="" xmlns:a16="http://schemas.microsoft.com/office/drawing/2014/main" id="{BF1C23D2-D74F-4456-AD7B-904A6E287CA8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>
              <a:off x="1627188" y="0"/>
              <a:ext cx="1122363" cy="5329238"/>
            </a:xfrm>
            <a:custGeom>
              <a:avLst/>
              <a:gdLst/>
              <a:ahLst/>
              <a:cxnLst/>
              <a:rect l="0" t="0" r="r" b="b"/>
              <a:pathLst>
                <a:path w="707" h="3357">
                  <a:moveTo>
                    <a:pt x="0" y="3330"/>
                  </a:moveTo>
                  <a:lnTo>
                    <a:pt x="156" y="3357"/>
                  </a:lnTo>
                  <a:lnTo>
                    <a:pt x="707" y="0"/>
                  </a:lnTo>
                  <a:lnTo>
                    <a:pt x="547" y="0"/>
                  </a:lnTo>
                  <a:lnTo>
                    <a:pt x="0" y="333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10" name="Freeform 7">
              <a:extLst>
                <a:ext uri="{FF2B5EF4-FFF2-40B4-BE49-F238E27FC236}">
                  <a16:creationId xmlns="" xmlns:a16="http://schemas.microsoft.com/office/drawing/2014/main" id="{578577AD-563A-4936-9ACB-FDCF298412E8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>
              <a:off x="1320800" y="0"/>
              <a:ext cx="1117600" cy="5276850"/>
            </a:xfrm>
            <a:custGeom>
              <a:avLst/>
              <a:gdLst/>
              <a:ahLst/>
              <a:cxnLst/>
              <a:rect l="0" t="0" r="r" b="b"/>
              <a:pathLst>
                <a:path w="704" h="3324">
                  <a:moveTo>
                    <a:pt x="704" y="0"/>
                  </a:moveTo>
                  <a:lnTo>
                    <a:pt x="545" y="0"/>
                  </a:lnTo>
                  <a:lnTo>
                    <a:pt x="0" y="3300"/>
                  </a:lnTo>
                  <a:lnTo>
                    <a:pt x="157" y="3324"/>
                  </a:lnTo>
                  <a:lnTo>
                    <a:pt x="704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11" name="Freeform 8">
              <a:extLst>
                <a:ext uri="{FF2B5EF4-FFF2-40B4-BE49-F238E27FC236}">
                  <a16:creationId xmlns="" xmlns:a16="http://schemas.microsoft.com/office/drawing/2014/main" id="{1C9F3743-BFAB-4636-81C7-ACD99C694B6C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>
              <a:off x="1320800" y="5238750"/>
              <a:ext cx="1228725" cy="1619250"/>
            </a:xfrm>
            <a:custGeom>
              <a:avLst/>
              <a:gdLst/>
              <a:ahLst/>
              <a:cxnLst/>
              <a:rect l="0" t="0" r="r" b="b"/>
              <a:pathLst>
                <a:path w="774" h="1020">
                  <a:moveTo>
                    <a:pt x="0" y="0"/>
                  </a:moveTo>
                  <a:lnTo>
                    <a:pt x="740" y="1020"/>
                  </a:lnTo>
                  <a:lnTo>
                    <a:pt x="774" y="10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12" name="Freeform 9">
              <a:extLst>
                <a:ext uri="{FF2B5EF4-FFF2-40B4-BE49-F238E27FC236}">
                  <a16:creationId xmlns="" xmlns:a16="http://schemas.microsoft.com/office/drawing/2014/main" id="{FC58029E-BC15-45E4-AA28-CC80C96A3F08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>
              <a:off x="1627188" y="5291138"/>
              <a:ext cx="1495425" cy="1566863"/>
            </a:xfrm>
            <a:custGeom>
              <a:avLst/>
              <a:gdLst/>
              <a:ahLst/>
              <a:cxnLst/>
              <a:rect l="0" t="0" r="r" b="b"/>
              <a:pathLst>
                <a:path w="942" h="987">
                  <a:moveTo>
                    <a:pt x="0" y="0"/>
                  </a:moveTo>
                  <a:lnTo>
                    <a:pt x="909" y="987"/>
                  </a:lnTo>
                  <a:lnTo>
                    <a:pt x="942" y="9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13" name="Freeform 10">
              <a:extLst>
                <a:ext uri="{FF2B5EF4-FFF2-40B4-BE49-F238E27FC236}">
                  <a16:creationId xmlns="" xmlns:a16="http://schemas.microsoft.com/office/drawing/2014/main" id="{41CBB721-7EDD-4FEA-9D6B-A3656D9F454D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>
              <a:off x="1627188" y="5286375"/>
              <a:ext cx="2130425" cy="1571625"/>
            </a:xfrm>
            <a:custGeom>
              <a:avLst/>
              <a:gdLst/>
              <a:ahLst/>
              <a:cxnLst/>
              <a:rect l="0" t="0" r="r" b="b"/>
              <a:pathLst>
                <a:path w="1342" h="990">
                  <a:moveTo>
                    <a:pt x="0" y="3"/>
                  </a:moveTo>
                  <a:lnTo>
                    <a:pt x="942" y="990"/>
                  </a:lnTo>
                  <a:lnTo>
                    <a:pt x="1342" y="990"/>
                  </a:lnTo>
                  <a:lnTo>
                    <a:pt x="156" y="27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14" name="Freeform 11">
              <a:extLst>
                <a:ext uri="{FF2B5EF4-FFF2-40B4-BE49-F238E27FC236}">
                  <a16:creationId xmlns="" xmlns:a16="http://schemas.microsoft.com/office/drawing/2014/main" id="{4C945CDA-4F14-4FA0-B272-B1E25B4FA160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>
              <a:off x="1320800" y="5238750"/>
              <a:ext cx="1695450" cy="1619250"/>
            </a:xfrm>
            <a:custGeom>
              <a:avLst/>
              <a:gdLst/>
              <a:ahLst/>
              <a:cxnLst/>
              <a:rect l="0" t="0" r="r" b="b"/>
              <a:pathLst>
                <a:path w="1068" h="1020">
                  <a:moveTo>
                    <a:pt x="1068" y="1020"/>
                  </a:moveTo>
                  <a:lnTo>
                    <a:pt x="184" y="60"/>
                  </a:lnTo>
                  <a:lnTo>
                    <a:pt x="154" y="27"/>
                  </a:lnTo>
                  <a:lnTo>
                    <a:pt x="157" y="27"/>
                  </a:lnTo>
                  <a:lnTo>
                    <a:pt x="157" y="24"/>
                  </a:lnTo>
                  <a:lnTo>
                    <a:pt x="154" y="24"/>
                  </a:lnTo>
                  <a:lnTo>
                    <a:pt x="0" y="0"/>
                  </a:lnTo>
                  <a:lnTo>
                    <a:pt x="0" y="0"/>
                  </a:lnTo>
                  <a:lnTo>
                    <a:pt x="774" y="1020"/>
                  </a:lnTo>
                  <a:lnTo>
                    <a:pt x="1068" y="102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 useBgFill="1">
        <p:nvSpPr>
          <p:cNvPr id="16" name="Rectangle 15">
            <a:extLst>
              <a:ext uri="{FF2B5EF4-FFF2-40B4-BE49-F238E27FC236}">
                <a16:creationId xmlns="" xmlns:a16="http://schemas.microsoft.com/office/drawing/2014/main" id="{24DFAAE7-061D-4086-99EC-872CB305082A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="" xmlns:a16="http://schemas.microsoft.com/office/drawing/2014/main" id="{E7570099-A243-48DD-9EAE-36F4AC095B94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3406393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89000"/>
                </a:schemeClr>
              </a:gs>
              <a:gs pos="23000">
                <a:schemeClr val="accent1">
                  <a:lumMod val="89000"/>
                </a:schemeClr>
              </a:gs>
              <a:gs pos="69000">
                <a:schemeClr val="accent1">
                  <a:lumMod val="75000"/>
                </a:schemeClr>
              </a:gs>
              <a:gs pos="97000">
                <a:schemeClr val="accent1">
                  <a:lumMod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20" name="Freeform 6">
            <a:extLst>
              <a:ext uri="{FF2B5EF4-FFF2-40B4-BE49-F238E27FC236}">
                <a16:creationId xmlns="" xmlns:a16="http://schemas.microsoft.com/office/drawing/2014/main" id="{45E4A74B-6514-424A-ADFA-C232FA6B9018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 bwMode="auto">
          <a:xfrm>
            <a:off x="495233" y="1"/>
            <a:ext cx="858884" cy="2780957"/>
          </a:xfrm>
          <a:custGeom>
            <a:avLst/>
            <a:gdLst/>
            <a:ahLst/>
            <a:cxnLst/>
            <a:rect l="0" t="0" r="r" b="b"/>
            <a:pathLst>
              <a:path w="670" h="1753">
                <a:moveTo>
                  <a:pt x="0" y="1696"/>
                </a:moveTo>
                <a:lnTo>
                  <a:pt x="225" y="1753"/>
                </a:lnTo>
                <a:lnTo>
                  <a:pt x="670" y="0"/>
                </a:lnTo>
                <a:lnTo>
                  <a:pt x="430" y="0"/>
                </a:lnTo>
                <a:lnTo>
                  <a:pt x="0" y="1696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</p:sp>
      <p:sp>
        <p:nvSpPr>
          <p:cNvPr id="22" name="Freeform 7">
            <a:extLst>
              <a:ext uri="{FF2B5EF4-FFF2-40B4-BE49-F238E27FC236}">
                <a16:creationId xmlns="" xmlns:a16="http://schemas.microsoft.com/office/drawing/2014/main" id="{F61C5C86-C785-4B92-9F2D-133B8B8C24F5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 bwMode="auto">
          <a:xfrm>
            <a:off x="141424" y="1"/>
            <a:ext cx="835810" cy="2671495"/>
          </a:xfrm>
          <a:custGeom>
            <a:avLst/>
            <a:gdLst/>
            <a:ahLst/>
            <a:cxnLst/>
            <a:rect l="0" t="0" r="r" b="b"/>
            <a:pathLst>
              <a:path w="652" h="1684">
                <a:moveTo>
                  <a:pt x="225" y="1684"/>
                </a:moveTo>
                <a:lnTo>
                  <a:pt x="652" y="0"/>
                </a:lnTo>
                <a:lnTo>
                  <a:pt x="411" y="0"/>
                </a:lnTo>
                <a:lnTo>
                  <a:pt x="0" y="1627"/>
                </a:lnTo>
                <a:lnTo>
                  <a:pt x="219" y="1681"/>
                </a:lnTo>
                <a:lnTo>
                  <a:pt x="225" y="1684"/>
                </a:lnTo>
                <a:close/>
              </a:path>
            </a:pathLst>
          </a:custGeom>
          <a:solidFill>
            <a:srgbClr val="595959"/>
          </a:solidFill>
          <a:ln>
            <a:noFill/>
          </a:ln>
        </p:spPr>
      </p:sp>
      <p:sp>
        <p:nvSpPr>
          <p:cNvPr id="24" name="Freeform 12">
            <a:extLst>
              <a:ext uri="{FF2B5EF4-FFF2-40B4-BE49-F238E27FC236}">
                <a16:creationId xmlns="" xmlns:a16="http://schemas.microsoft.com/office/drawing/2014/main" id="{954D0BF9-002C-4D3A-A222-C166094A5D1D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 bwMode="auto">
          <a:xfrm>
            <a:off x="141424" y="2585830"/>
            <a:ext cx="2175413" cy="4272171"/>
          </a:xfrm>
          <a:custGeom>
            <a:avLst/>
            <a:gdLst/>
            <a:ahLst/>
            <a:cxnLst/>
            <a:rect l="0" t="0" r="r" b="b"/>
            <a:pathLst>
              <a:path w="1697" h="2693">
                <a:moveTo>
                  <a:pt x="0" y="0"/>
                </a:moveTo>
                <a:lnTo>
                  <a:pt x="1622" y="2693"/>
                </a:lnTo>
                <a:lnTo>
                  <a:pt x="1697" y="2693"/>
                </a:lnTo>
                <a:lnTo>
                  <a:pt x="0" y="0"/>
                </a:lnTo>
                <a:close/>
              </a:path>
            </a:pathLst>
          </a:custGeom>
          <a:solidFill>
            <a:srgbClr val="262626"/>
          </a:solidFill>
          <a:ln>
            <a:noFill/>
          </a:ln>
        </p:spPr>
      </p:sp>
      <p:sp>
        <p:nvSpPr>
          <p:cNvPr id="26" name="Freeform 13">
            <a:extLst>
              <a:ext uri="{FF2B5EF4-FFF2-40B4-BE49-F238E27FC236}">
                <a16:creationId xmlns="" xmlns:a16="http://schemas.microsoft.com/office/drawing/2014/main" id="{6080EB6E-D69F-43B1-91EC-75C303342580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 bwMode="auto">
          <a:xfrm>
            <a:off x="499078" y="2695292"/>
            <a:ext cx="2690743" cy="4162709"/>
          </a:xfrm>
          <a:custGeom>
            <a:avLst/>
            <a:gdLst/>
            <a:ahLst/>
            <a:cxnLst/>
            <a:rect l="0" t="0" r="r" b="b"/>
            <a:pathLst>
              <a:path w="2099" h="2624">
                <a:moveTo>
                  <a:pt x="2099" y="2624"/>
                </a:moveTo>
                <a:lnTo>
                  <a:pt x="0" y="0"/>
                </a:lnTo>
                <a:lnTo>
                  <a:pt x="2021" y="2624"/>
                </a:lnTo>
                <a:lnTo>
                  <a:pt x="2099" y="2624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</p:sp>
      <p:sp>
        <p:nvSpPr>
          <p:cNvPr id="28" name="Freeform: Shape 27">
            <a:extLst>
              <a:ext uri="{FF2B5EF4-FFF2-40B4-BE49-F238E27FC236}">
                <a16:creationId xmlns="" xmlns:a16="http://schemas.microsoft.com/office/drawing/2014/main" id="{21BA816A-EE68-4A96-BA05-73303B2F4FE7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 bwMode="auto">
          <a:xfrm>
            <a:off x="495233" y="2690532"/>
            <a:ext cx="2904320" cy="4167469"/>
          </a:xfrm>
          <a:custGeom>
            <a:avLst/>
            <a:gdLst>
              <a:gd name="connsiteX0" fmla="*/ 0 w 2904320"/>
              <a:gd name="connsiteY0" fmla="*/ 0 h 4167469"/>
              <a:gd name="connsiteX1" fmla="*/ 288431 w 2904320"/>
              <a:gd name="connsiteY1" fmla="*/ 90425 h 4167469"/>
              <a:gd name="connsiteX2" fmla="*/ 2904320 w 2904320"/>
              <a:gd name="connsiteY2" fmla="*/ 3220465 h 4167469"/>
              <a:gd name="connsiteX3" fmla="*/ 2904320 w 2904320"/>
              <a:gd name="connsiteY3" fmla="*/ 4167469 h 4167469"/>
              <a:gd name="connsiteX4" fmla="*/ 2694589 w 2904320"/>
              <a:gd name="connsiteY4" fmla="*/ 4167469 h 4167469"/>
              <a:gd name="connsiteX5" fmla="*/ 3846 w 2904320"/>
              <a:gd name="connsiteY5" fmla="*/ 4759 h 41674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904320" h="4167469">
                <a:moveTo>
                  <a:pt x="0" y="0"/>
                </a:moveTo>
                <a:lnTo>
                  <a:pt x="288431" y="90425"/>
                </a:lnTo>
                <a:lnTo>
                  <a:pt x="2904320" y="3220465"/>
                </a:lnTo>
                <a:lnTo>
                  <a:pt x="2904320" y="4167469"/>
                </a:lnTo>
                <a:lnTo>
                  <a:pt x="2694589" y="4167469"/>
                </a:lnTo>
                <a:lnTo>
                  <a:pt x="3846" y="4759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</p:sp>
      <p:sp>
        <p:nvSpPr>
          <p:cNvPr id="30" name="Freeform 15">
            <a:extLst>
              <a:ext uri="{FF2B5EF4-FFF2-40B4-BE49-F238E27FC236}">
                <a16:creationId xmlns="" xmlns:a16="http://schemas.microsoft.com/office/drawing/2014/main" id="{22A94CDB-5D63-4C75-9CB6-6C18CDF372F0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 bwMode="auto">
          <a:xfrm>
            <a:off x="141424" y="2581071"/>
            <a:ext cx="2894568" cy="4276930"/>
          </a:xfrm>
          <a:custGeom>
            <a:avLst/>
            <a:gdLst/>
            <a:ahLst/>
            <a:cxnLst/>
            <a:rect l="0" t="0" r="r" b="b"/>
            <a:pathLst>
              <a:path w="2258" h="2696">
                <a:moveTo>
                  <a:pt x="2258" y="2696"/>
                </a:moveTo>
                <a:lnTo>
                  <a:pt x="264" y="111"/>
                </a:lnTo>
                <a:lnTo>
                  <a:pt x="228" y="60"/>
                </a:lnTo>
                <a:lnTo>
                  <a:pt x="225" y="57"/>
                </a:lnTo>
                <a:lnTo>
                  <a:pt x="0" y="0"/>
                </a:lnTo>
                <a:lnTo>
                  <a:pt x="0" y="3"/>
                </a:lnTo>
                <a:lnTo>
                  <a:pt x="1697" y="2696"/>
                </a:lnTo>
                <a:lnTo>
                  <a:pt x="2258" y="2696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</p:spPr>
      </p:sp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F56DFFD3-74EF-4B34-B77B-767F6BA394DE}"/>
              </a:ext>
            </a:extLst>
          </p:cNvPr>
          <p:cNvSpPr txBox="1"/>
          <p:nvPr/>
        </p:nvSpPr>
        <p:spPr>
          <a:xfrm>
            <a:off x="915565" y="1226359"/>
            <a:ext cx="2784425" cy="1053862"/>
          </a:xfrm>
          <a:prstGeom prst="rect">
            <a:avLst/>
          </a:prstGeom>
        </p:spPr>
        <p:txBody>
          <a:bodyPr rot="0" spcFirstLastPara="0" vertOverflow="overflow" horzOverflow="overflow" vert="horz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457200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</a:pP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Дигитални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sr-Latn-R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457200">
              <a:spcBef>
                <a:spcPct val="20000"/>
              </a:spcBef>
              <a:spcAft>
                <a:spcPts val="600"/>
              </a:spcAft>
            </a:pP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  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свијет</a:t>
            </a: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EFED3F8E-0927-4C8C-9ABB-46D20E349261}"/>
              </a:ext>
            </a:extLst>
          </p:cNvPr>
          <p:cNvSpPr txBox="1"/>
          <p:nvPr/>
        </p:nvSpPr>
        <p:spPr>
          <a:xfrm>
            <a:off x="3726899" y="3909480"/>
            <a:ext cx="8093577" cy="46166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spcAft>
                <a:spcPts val="600"/>
              </a:spcAft>
            </a:pPr>
            <a:r>
              <a:rPr 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/>
                <a:cs typeface="Times New Roman"/>
              </a:rPr>
              <a:t>БЕЗБЈЕДНО КОРИШЋЕЊЕ ДИГИТАЛНИХ УРЕЂАЈА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="" xmlns:a16="http://schemas.microsoft.com/office/drawing/2014/main" id="{2110FA54-6FD7-48AD-A4E8-98268EC7A1F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347840"/>
              </p:ext>
            </p:extLst>
          </p:nvPr>
        </p:nvGraphicFramePr>
        <p:xfrm>
          <a:off x="5805805" y="295275"/>
          <a:ext cx="5928101" cy="290964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57402">
                  <a:extLst>
                    <a:ext uri="{9D8B030D-6E8A-4147-A177-3AD203B41FA5}">
                      <a16:colId xmlns="" xmlns:a16="http://schemas.microsoft.com/office/drawing/2014/main" val="1921405123"/>
                    </a:ext>
                  </a:extLst>
                </a:gridCol>
                <a:gridCol w="2914900">
                  <a:extLst>
                    <a:ext uri="{9D8B030D-6E8A-4147-A177-3AD203B41FA5}">
                      <a16:colId xmlns="" xmlns:a16="http://schemas.microsoft.com/office/drawing/2014/main" val="612643605"/>
                    </a:ext>
                  </a:extLst>
                </a:gridCol>
                <a:gridCol w="1955799">
                  <a:extLst>
                    <a:ext uri="{9D8B030D-6E8A-4147-A177-3AD203B41FA5}">
                      <a16:colId xmlns="" xmlns:a16="http://schemas.microsoft.com/office/drawing/2014/main" val="2378321645"/>
                    </a:ext>
                  </a:extLst>
                </a:gridCol>
              </a:tblGrid>
              <a:tr h="658322">
                <a:tc>
                  <a:txBody>
                    <a:bodyPr/>
                    <a:lstStyle/>
                    <a:p>
                      <a:r>
                        <a:rPr lang="bs-Cyrl-BA" sz="200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Times New Roman"/>
                        </a:rPr>
                        <a:t>Редни број</a:t>
                      </a:r>
                    </a:p>
                  </a:txBody>
                  <a:tcPr marL="68580" marR="68580" marT="0" marB="0"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bs-Cyrl-BA" sz="200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Times New Roman"/>
                        </a:rPr>
                        <a:t>Наставна тема</a:t>
                      </a:r>
                    </a:p>
                  </a:txBody>
                  <a:tcPr marL="68580" marR="68580" marT="0" marB="0"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bs-Cyrl-BA" sz="200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Times New Roman"/>
                        </a:rPr>
                        <a:t>Оквирни број часова</a:t>
                      </a:r>
                    </a:p>
                  </a:txBody>
                  <a:tcPr marL="68580" marR="68580" marT="0" marB="0"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933908368"/>
                  </a:ext>
                </a:extLst>
              </a:tr>
              <a:tr h="323765">
                <a:tc>
                  <a:txBody>
                    <a:bodyPr/>
                    <a:lstStyle/>
                    <a:p>
                      <a:r>
                        <a:rPr lang="bs-Cyrl-BA" sz="2000">
                          <a:effectLst/>
                          <a:latin typeface="Times New Roman"/>
                        </a:rPr>
                        <a:t>1.</a:t>
                      </a:r>
                    </a:p>
                  </a:txBody>
                  <a:tcPr marL="68580" marR="68580" marT="0" marB="0"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sr-Cyrl-RS" sz="2000">
                          <a:effectLst/>
                          <a:latin typeface="Times New Roman"/>
                        </a:rPr>
                        <a:t>Дигитално друштво</a:t>
                      </a:r>
                    </a:p>
                  </a:txBody>
                  <a:tcPr marL="68580" marR="68580" marT="0" marB="0"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2000">
                          <a:effectLst/>
                          <a:latin typeface="Times New Roman"/>
                        </a:rPr>
                        <a:t>18</a:t>
                      </a:r>
                    </a:p>
                  </a:txBody>
                  <a:tcPr marL="68580" marR="68580" marT="0" marB="0"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578012809"/>
                  </a:ext>
                </a:extLst>
              </a:tr>
              <a:tr h="762000">
                <a:tc>
                  <a:txBody>
                    <a:bodyPr/>
                    <a:lstStyle/>
                    <a:p>
                      <a:r>
                        <a:rPr lang="bs-Cyrl-BA" sz="2000">
                          <a:effectLst/>
                          <a:latin typeface="Times New Roman"/>
                        </a:rPr>
                        <a:t>2.</a:t>
                      </a:r>
                    </a:p>
                  </a:txBody>
                  <a:tcPr marL="68580" marR="68580" marT="0" marB="0"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sr-Cyrl-RS" sz="2000" b="1" err="1">
                          <a:effectLst/>
                          <a:latin typeface="Times New Roman"/>
                        </a:rPr>
                        <a:t>Безбједно</a:t>
                      </a:r>
                      <a:r>
                        <a:rPr lang="sr-Cyrl-RS" sz="2000" b="1">
                          <a:effectLst/>
                          <a:latin typeface="Times New Roman"/>
                        </a:rPr>
                        <a:t> коришћење дигиталних уређаја</a:t>
                      </a:r>
                    </a:p>
                  </a:txBody>
                  <a:tcPr marL="68580" marR="68580" marT="0" marB="0"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1">
                          <a:effectLst/>
                          <a:latin typeface="Times New Roman"/>
                        </a:rPr>
                        <a:t>10</a:t>
                      </a:r>
                    </a:p>
                  </a:txBody>
                  <a:tcPr marL="68580" marR="68580" marT="0" marB="0"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984019006"/>
                  </a:ext>
                </a:extLst>
              </a:tr>
              <a:tr h="658322">
                <a:tc>
                  <a:txBody>
                    <a:bodyPr/>
                    <a:lstStyle/>
                    <a:p>
                      <a:r>
                        <a:rPr lang="bs-Cyrl-BA" sz="2000">
                          <a:effectLst/>
                          <a:latin typeface="Times New Roman"/>
                        </a:rPr>
                        <a:t>3.</a:t>
                      </a:r>
                    </a:p>
                  </a:txBody>
                  <a:tcPr marL="68580" marR="68580" marT="0" marB="0"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bs-Cyrl-BA" sz="2000">
                          <a:effectLst/>
                          <a:latin typeface="Times New Roman"/>
                        </a:rPr>
                        <a:t>Алгоритамски начин размишљања</a:t>
                      </a:r>
                    </a:p>
                  </a:txBody>
                  <a:tcPr marL="68580" marR="68580" marT="0" marB="0"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>
                          <a:effectLst/>
                          <a:latin typeface="Times New Roman"/>
                        </a:rPr>
                        <a:t>8</a:t>
                      </a:r>
                    </a:p>
                  </a:txBody>
                  <a:tcPr marL="68580" marR="68580" marT="0" marB="0"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486910236"/>
                  </a:ext>
                </a:extLst>
              </a:tr>
              <a:tr h="507232">
                <a:tc gridSpan="2">
                  <a:txBody>
                    <a:bodyPr/>
                    <a:lstStyle/>
                    <a:p>
                      <a:pPr algn="ctr"/>
                      <a:r>
                        <a:rPr lang="bs-Cyrl-BA" sz="2000">
                          <a:effectLst/>
                          <a:latin typeface="Times New Roman"/>
                        </a:rPr>
                        <a:t>УКУПНО</a:t>
                      </a:r>
                    </a:p>
                  </a:txBody>
                  <a:tcPr marL="68580" marR="68580" marT="0" marB="0">
                    <a:lnL w="12700">
                      <a:solidFill>
                        <a:schemeClr val="tx1"/>
                      </a:solidFill>
                    </a:lnL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2000">
                          <a:effectLst/>
                          <a:latin typeface="Times New Roman"/>
                        </a:rPr>
                        <a:t>36</a:t>
                      </a:r>
                    </a:p>
                  </a:txBody>
                  <a:tcPr marL="68580" marR="68580" marT="0" marB="0"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805456072"/>
                  </a:ext>
                </a:extLst>
              </a:tr>
            </a:tbl>
          </a:graphicData>
        </a:graphic>
      </p:graphicFrame>
      <p:sp>
        <p:nvSpPr>
          <p:cNvPr id="15" name="TextBox 14">
            <a:extLst>
              <a:ext uri="{FF2B5EF4-FFF2-40B4-BE49-F238E27FC236}">
                <a16:creationId xmlns="" xmlns:a16="http://schemas.microsoft.com/office/drawing/2014/main" id="{E3E2C975-57C8-45D7-AA7E-4844366F28A3}"/>
              </a:ext>
            </a:extLst>
          </p:cNvPr>
          <p:cNvSpPr txBox="1"/>
          <p:nvPr/>
        </p:nvSpPr>
        <p:spPr>
          <a:xfrm>
            <a:off x="3651035" y="978401"/>
            <a:ext cx="1971040" cy="92333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bs-Cyrl-BA" b="1" dirty="0">
                <a:latin typeface="Times New Roman"/>
                <a:cs typeface="Times New Roman"/>
              </a:rPr>
              <a:t>САДРЖАЈИ ПРОГРАМА</a:t>
            </a:r>
          </a:p>
          <a:p>
            <a:endParaRPr lang="bs-Cyrl-BA" b="1" dirty="0">
              <a:latin typeface="Times New Roman"/>
              <a:cs typeface="Times New Roman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06A26C9E-B36A-497E-AFBD-F0BF77D59D2B}"/>
              </a:ext>
            </a:extLst>
          </p:cNvPr>
          <p:cNvSpPr txBox="1"/>
          <p:nvPr/>
        </p:nvSpPr>
        <p:spPr>
          <a:xfrm>
            <a:off x="3936701" y="4537494"/>
            <a:ext cx="7329576" cy="163121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bs-Cyrl-BA" sz="2000" b="1" dirty="0">
                <a:latin typeface="Times New Roman"/>
                <a:cs typeface="Times New Roman"/>
              </a:rPr>
              <a:t>Посебни циљ</a:t>
            </a:r>
            <a:r>
              <a:rPr lang="en-US" sz="2000" b="1" dirty="0" err="1">
                <a:latin typeface="Times New Roman"/>
                <a:cs typeface="Times New Roman"/>
              </a:rPr>
              <a:t>еви</a:t>
            </a:r>
            <a:r>
              <a:rPr lang="bs-Cyrl-BA" sz="2000" b="1" dirty="0">
                <a:latin typeface="Times New Roman"/>
                <a:cs typeface="Times New Roman"/>
              </a:rPr>
              <a:t>:</a:t>
            </a:r>
          </a:p>
          <a:p>
            <a:pPr marL="285750" indent="-285750" algn="just">
              <a:buFont typeface="Wingdings"/>
              <a:buChar char="q"/>
            </a:pPr>
            <a:r>
              <a:rPr lang="bs-Cyrl-BA" sz="2000" dirty="0">
                <a:latin typeface="Times New Roman"/>
                <a:cs typeface="Times New Roman"/>
              </a:rPr>
              <a:t>оспособљавање за правилно и безбједно коришћење дигиталних уређаја и интернета;</a:t>
            </a:r>
          </a:p>
          <a:p>
            <a:pPr marL="285750" indent="-285750" algn="just">
              <a:buFont typeface="Wingdings"/>
              <a:buChar char="q"/>
            </a:pPr>
            <a:r>
              <a:rPr lang="bs-Cyrl-BA" sz="2000" dirty="0">
                <a:latin typeface="Times New Roman"/>
                <a:cs typeface="Times New Roman"/>
              </a:rPr>
              <a:t>развијање правилних здравствених навика прил</a:t>
            </a:r>
            <a:r>
              <a:rPr lang="en-US" sz="2000" dirty="0" err="1">
                <a:latin typeface="Times New Roman"/>
                <a:cs typeface="Times New Roman"/>
              </a:rPr>
              <a:t>ик</a:t>
            </a:r>
            <a:r>
              <a:rPr lang="bs-Cyrl-BA" sz="2000" dirty="0">
                <a:latin typeface="Times New Roman"/>
                <a:cs typeface="Times New Roman"/>
              </a:rPr>
              <a:t>ом коришћења дигиталних уређаја.</a:t>
            </a:r>
          </a:p>
        </p:txBody>
      </p:sp>
    </p:spTree>
    <p:extLst>
      <p:ext uri="{BB962C8B-B14F-4D97-AF65-F5344CB8AC3E}">
        <p14:creationId xmlns:p14="http://schemas.microsoft.com/office/powerpoint/2010/main" val="1108942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7" name="Group 56">
            <a:extLst>
              <a:ext uri="{FF2B5EF4-FFF2-40B4-BE49-F238E27FC236}">
                <a16:creationId xmlns="" xmlns:a16="http://schemas.microsoft.com/office/drawing/2014/main" id="{260ACC13-B825-49F3-93DE-C8B8F2FA37A1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GrpSpPr>
        <p:grpSpPr>
          <a:xfrm>
            <a:off x="150812" y="0"/>
            <a:ext cx="2436813" cy="6858001"/>
            <a:chOff x="1320800" y="0"/>
            <a:chExt cx="2436813" cy="6858001"/>
          </a:xfrm>
        </p:grpSpPr>
        <p:sp>
          <p:nvSpPr>
            <p:cNvPr id="58" name="Freeform 6">
              <a:extLst>
                <a:ext uri="{FF2B5EF4-FFF2-40B4-BE49-F238E27FC236}">
                  <a16:creationId xmlns="" xmlns:a16="http://schemas.microsoft.com/office/drawing/2014/main" id="{F947B31F-CA03-4793-845D-FD86BABC1A18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>
              <a:off x="1627188" y="0"/>
              <a:ext cx="1122363" cy="5329238"/>
            </a:xfrm>
            <a:custGeom>
              <a:avLst/>
              <a:gdLst/>
              <a:ahLst/>
              <a:cxnLst/>
              <a:rect l="0" t="0" r="r" b="b"/>
              <a:pathLst>
                <a:path w="707" h="3357">
                  <a:moveTo>
                    <a:pt x="0" y="3330"/>
                  </a:moveTo>
                  <a:lnTo>
                    <a:pt x="156" y="3357"/>
                  </a:lnTo>
                  <a:lnTo>
                    <a:pt x="707" y="0"/>
                  </a:lnTo>
                  <a:lnTo>
                    <a:pt x="547" y="0"/>
                  </a:lnTo>
                  <a:lnTo>
                    <a:pt x="0" y="333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59" name="Freeform 7">
              <a:extLst>
                <a:ext uri="{FF2B5EF4-FFF2-40B4-BE49-F238E27FC236}">
                  <a16:creationId xmlns="" xmlns:a16="http://schemas.microsoft.com/office/drawing/2014/main" id="{DCDDE94D-F78C-4A48-AEA6-E922FC99A159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>
              <a:off x="1320800" y="0"/>
              <a:ext cx="1117600" cy="5276850"/>
            </a:xfrm>
            <a:custGeom>
              <a:avLst/>
              <a:gdLst/>
              <a:ahLst/>
              <a:cxnLst/>
              <a:rect l="0" t="0" r="r" b="b"/>
              <a:pathLst>
                <a:path w="704" h="3324">
                  <a:moveTo>
                    <a:pt x="704" y="0"/>
                  </a:moveTo>
                  <a:lnTo>
                    <a:pt x="545" y="0"/>
                  </a:lnTo>
                  <a:lnTo>
                    <a:pt x="0" y="3300"/>
                  </a:lnTo>
                  <a:lnTo>
                    <a:pt x="157" y="3324"/>
                  </a:lnTo>
                  <a:lnTo>
                    <a:pt x="704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60" name="Freeform 8">
              <a:extLst>
                <a:ext uri="{FF2B5EF4-FFF2-40B4-BE49-F238E27FC236}">
                  <a16:creationId xmlns="" xmlns:a16="http://schemas.microsoft.com/office/drawing/2014/main" id="{3445A886-F3CA-4DE4-90D7-535F9707B799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>
              <a:off x="1320800" y="5238750"/>
              <a:ext cx="1228725" cy="1619250"/>
            </a:xfrm>
            <a:custGeom>
              <a:avLst/>
              <a:gdLst/>
              <a:ahLst/>
              <a:cxnLst/>
              <a:rect l="0" t="0" r="r" b="b"/>
              <a:pathLst>
                <a:path w="774" h="1020">
                  <a:moveTo>
                    <a:pt x="0" y="0"/>
                  </a:moveTo>
                  <a:lnTo>
                    <a:pt x="740" y="1020"/>
                  </a:lnTo>
                  <a:lnTo>
                    <a:pt x="774" y="10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61" name="Freeform 9">
              <a:extLst>
                <a:ext uri="{FF2B5EF4-FFF2-40B4-BE49-F238E27FC236}">
                  <a16:creationId xmlns="" xmlns:a16="http://schemas.microsoft.com/office/drawing/2014/main" id="{A8999CB6-C053-418B-AE37-E470804D251D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>
              <a:off x="1627188" y="5291138"/>
              <a:ext cx="1495425" cy="1566863"/>
            </a:xfrm>
            <a:custGeom>
              <a:avLst/>
              <a:gdLst/>
              <a:ahLst/>
              <a:cxnLst/>
              <a:rect l="0" t="0" r="r" b="b"/>
              <a:pathLst>
                <a:path w="942" h="987">
                  <a:moveTo>
                    <a:pt x="0" y="0"/>
                  </a:moveTo>
                  <a:lnTo>
                    <a:pt x="909" y="987"/>
                  </a:lnTo>
                  <a:lnTo>
                    <a:pt x="942" y="9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62" name="Freeform 10">
              <a:extLst>
                <a:ext uri="{FF2B5EF4-FFF2-40B4-BE49-F238E27FC236}">
                  <a16:creationId xmlns="" xmlns:a16="http://schemas.microsoft.com/office/drawing/2014/main" id="{81EA3E26-BFCD-4396-AE8A-2A9828BFFBA2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>
              <a:off x="1627188" y="5286375"/>
              <a:ext cx="2130425" cy="1571625"/>
            </a:xfrm>
            <a:custGeom>
              <a:avLst/>
              <a:gdLst/>
              <a:ahLst/>
              <a:cxnLst/>
              <a:rect l="0" t="0" r="r" b="b"/>
              <a:pathLst>
                <a:path w="1342" h="990">
                  <a:moveTo>
                    <a:pt x="0" y="3"/>
                  </a:moveTo>
                  <a:lnTo>
                    <a:pt x="942" y="990"/>
                  </a:lnTo>
                  <a:lnTo>
                    <a:pt x="1342" y="990"/>
                  </a:lnTo>
                  <a:lnTo>
                    <a:pt x="156" y="27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63" name="Freeform 11">
              <a:extLst>
                <a:ext uri="{FF2B5EF4-FFF2-40B4-BE49-F238E27FC236}">
                  <a16:creationId xmlns="" xmlns:a16="http://schemas.microsoft.com/office/drawing/2014/main" id="{5F9BC582-73A6-4D8A-8738-E36476489351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>
              <a:off x="1320800" y="5238750"/>
              <a:ext cx="1695450" cy="1619250"/>
            </a:xfrm>
            <a:custGeom>
              <a:avLst/>
              <a:gdLst/>
              <a:ahLst/>
              <a:cxnLst/>
              <a:rect l="0" t="0" r="r" b="b"/>
              <a:pathLst>
                <a:path w="1068" h="1020">
                  <a:moveTo>
                    <a:pt x="1068" y="1020"/>
                  </a:moveTo>
                  <a:lnTo>
                    <a:pt x="184" y="60"/>
                  </a:lnTo>
                  <a:lnTo>
                    <a:pt x="154" y="27"/>
                  </a:lnTo>
                  <a:lnTo>
                    <a:pt x="157" y="27"/>
                  </a:lnTo>
                  <a:lnTo>
                    <a:pt x="157" y="24"/>
                  </a:lnTo>
                  <a:lnTo>
                    <a:pt x="154" y="24"/>
                  </a:lnTo>
                  <a:lnTo>
                    <a:pt x="0" y="0"/>
                  </a:lnTo>
                  <a:lnTo>
                    <a:pt x="0" y="0"/>
                  </a:lnTo>
                  <a:lnTo>
                    <a:pt x="774" y="1020"/>
                  </a:lnTo>
                  <a:lnTo>
                    <a:pt x="1068" y="102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 useBgFill="1">
        <p:nvSpPr>
          <p:cNvPr id="65" name="Rectangle 64">
            <a:extLst>
              <a:ext uri="{FF2B5EF4-FFF2-40B4-BE49-F238E27FC236}">
                <a16:creationId xmlns="" xmlns:a16="http://schemas.microsoft.com/office/drawing/2014/main" id="{85428F22-76B3-4107-AADE-3F9EC95FD325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7" name="Group 66">
            <a:extLst>
              <a:ext uri="{FF2B5EF4-FFF2-40B4-BE49-F238E27FC236}">
                <a16:creationId xmlns="" xmlns:a16="http://schemas.microsoft.com/office/drawing/2014/main" id="{5346FBCF-5353-4172-96F5-4B7EB07777C4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GrpSpPr>
        <p:grpSpPr>
          <a:xfrm>
            <a:off x="2290265" y="-12875"/>
            <a:ext cx="2604396" cy="6890194"/>
            <a:chOff x="2199787" y="-12875"/>
            <a:chExt cx="2679011" cy="6890194"/>
          </a:xfrm>
        </p:grpSpPr>
        <p:sp useBgFill="1">
          <p:nvSpPr>
            <p:cNvPr id="68" name="Rectangle 19">
              <a:extLst>
                <a:ext uri="{FF2B5EF4-FFF2-40B4-BE49-F238E27FC236}">
                  <a16:creationId xmlns="" xmlns:a16="http://schemas.microsoft.com/office/drawing/2014/main" id="{343F3E6D-808D-43AD-9485-AD0014BEAE2A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white">
            <a:xfrm>
              <a:off x="2199787" y="-12875"/>
              <a:ext cx="2679011" cy="5301468"/>
            </a:xfrm>
            <a:custGeom>
              <a:avLst/>
              <a:gdLst>
                <a:gd name="connsiteX0" fmla="*/ 0 w 2570017"/>
                <a:gd name="connsiteY0" fmla="*/ 0 h 2554287"/>
                <a:gd name="connsiteX1" fmla="*/ 2570017 w 2570017"/>
                <a:gd name="connsiteY1" fmla="*/ 0 h 2554287"/>
                <a:gd name="connsiteX2" fmla="*/ 2570017 w 2570017"/>
                <a:gd name="connsiteY2" fmla="*/ 2554287 h 2554287"/>
                <a:gd name="connsiteX3" fmla="*/ 0 w 2570017"/>
                <a:gd name="connsiteY3" fmla="*/ 2554287 h 2554287"/>
                <a:gd name="connsiteX4" fmla="*/ 0 w 2570017"/>
                <a:gd name="connsiteY4" fmla="*/ 0 h 2554287"/>
                <a:gd name="connsiteX0" fmla="*/ 904009 w 2570017"/>
                <a:gd name="connsiteY0" fmla="*/ 0 h 2554287"/>
                <a:gd name="connsiteX1" fmla="*/ 2570017 w 2570017"/>
                <a:gd name="connsiteY1" fmla="*/ 0 h 2554287"/>
                <a:gd name="connsiteX2" fmla="*/ 2570017 w 2570017"/>
                <a:gd name="connsiteY2" fmla="*/ 2554287 h 2554287"/>
                <a:gd name="connsiteX3" fmla="*/ 0 w 2570017"/>
                <a:gd name="connsiteY3" fmla="*/ 2554287 h 2554287"/>
                <a:gd name="connsiteX4" fmla="*/ 904009 w 2570017"/>
                <a:gd name="connsiteY4" fmla="*/ 0 h 2554287"/>
                <a:gd name="connsiteX0" fmla="*/ 644236 w 2570017"/>
                <a:gd name="connsiteY0" fmla="*/ 10391 h 2554287"/>
                <a:gd name="connsiteX1" fmla="*/ 2570017 w 2570017"/>
                <a:gd name="connsiteY1" fmla="*/ 0 h 2554287"/>
                <a:gd name="connsiteX2" fmla="*/ 2570017 w 2570017"/>
                <a:gd name="connsiteY2" fmla="*/ 2554287 h 2554287"/>
                <a:gd name="connsiteX3" fmla="*/ 0 w 2570017"/>
                <a:gd name="connsiteY3" fmla="*/ 2554287 h 2554287"/>
                <a:gd name="connsiteX4" fmla="*/ 644236 w 2570017"/>
                <a:gd name="connsiteY4" fmla="*/ 10391 h 2554287"/>
                <a:gd name="connsiteX0" fmla="*/ 633845 w 2570017"/>
                <a:gd name="connsiteY0" fmla="*/ 0 h 2554287"/>
                <a:gd name="connsiteX1" fmla="*/ 2570017 w 2570017"/>
                <a:gd name="connsiteY1" fmla="*/ 0 h 2554287"/>
                <a:gd name="connsiteX2" fmla="*/ 2570017 w 2570017"/>
                <a:gd name="connsiteY2" fmla="*/ 2554287 h 2554287"/>
                <a:gd name="connsiteX3" fmla="*/ 0 w 2570017"/>
                <a:gd name="connsiteY3" fmla="*/ 2554287 h 2554287"/>
                <a:gd name="connsiteX4" fmla="*/ 633845 w 2570017"/>
                <a:gd name="connsiteY4" fmla="*/ 0 h 2554287"/>
                <a:gd name="connsiteX0" fmla="*/ 675409 w 2611581"/>
                <a:gd name="connsiteY0" fmla="*/ 0 h 2554287"/>
                <a:gd name="connsiteX1" fmla="*/ 2611581 w 2611581"/>
                <a:gd name="connsiteY1" fmla="*/ 0 h 2554287"/>
                <a:gd name="connsiteX2" fmla="*/ 2611581 w 2611581"/>
                <a:gd name="connsiteY2" fmla="*/ 2554287 h 2554287"/>
                <a:gd name="connsiteX3" fmla="*/ 0 w 2611581"/>
                <a:gd name="connsiteY3" fmla="*/ 2554287 h 2554287"/>
                <a:gd name="connsiteX4" fmla="*/ 675409 w 2611581"/>
                <a:gd name="connsiteY4" fmla="*/ 0 h 2554287"/>
                <a:gd name="connsiteX0" fmla="*/ 650979 w 2587151"/>
                <a:gd name="connsiteY0" fmla="*/ 0 h 2554287"/>
                <a:gd name="connsiteX1" fmla="*/ 2587151 w 2587151"/>
                <a:gd name="connsiteY1" fmla="*/ 0 h 2554287"/>
                <a:gd name="connsiteX2" fmla="*/ 2587151 w 2587151"/>
                <a:gd name="connsiteY2" fmla="*/ 2554287 h 2554287"/>
                <a:gd name="connsiteX3" fmla="*/ 0 w 2587151"/>
                <a:gd name="connsiteY3" fmla="*/ 2548595 h 2554287"/>
                <a:gd name="connsiteX4" fmla="*/ 650979 w 2587151"/>
                <a:gd name="connsiteY4" fmla="*/ 0 h 2554287"/>
                <a:gd name="connsiteX0" fmla="*/ 730379 w 2587151"/>
                <a:gd name="connsiteY0" fmla="*/ 5692 h 2554287"/>
                <a:gd name="connsiteX1" fmla="*/ 2587151 w 2587151"/>
                <a:gd name="connsiteY1" fmla="*/ 0 h 2554287"/>
                <a:gd name="connsiteX2" fmla="*/ 2587151 w 2587151"/>
                <a:gd name="connsiteY2" fmla="*/ 2554287 h 2554287"/>
                <a:gd name="connsiteX3" fmla="*/ 0 w 2587151"/>
                <a:gd name="connsiteY3" fmla="*/ 2548595 h 2554287"/>
                <a:gd name="connsiteX4" fmla="*/ 730379 w 2587151"/>
                <a:gd name="connsiteY4" fmla="*/ 5692 h 2554287"/>
                <a:gd name="connsiteX0" fmla="*/ 864750 w 2587151"/>
                <a:gd name="connsiteY0" fmla="*/ 2847 h 2554287"/>
                <a:gd name="connsiteX1" fmla="*/ 2587151 w 2587151"/>
                <a:gd name="connsiteY1" fmla="*/ 0 h 2554287"/>
                <a:gd name="connsiteX2" fmla="*/ 2587151 w 2587151"/>
                <a:gd name="connsiteY2" fmla="*/ 2554287 h 2554287"/>
                <a:gd name="connsiteX3" fmla="*/ 0 w 2587151"/>
                <a:gd name="connsiteY3" fmla="*/ 2548595 h 2554287"/>
                <a:gd name="connsiteX4" fmla="*/ 864750 w 2587151"/>
                <a:gd name="connsiteY4" fmla="*/ 2847 h 2554287"/>
                <a:gd name="connsiteX0" fmla="*/ 883073 w 2587151"/>
                <a:gd name="connsiteY0" fmla="*/ 1 h 2554287"/>
                <a:gd name="connsiteX1" fmla="*/ 2587151 w 2587151"/>
                <a:gd name="connsiteY1" fmla="*/ 0 h 2554287"/>
                <a:gd name="connsiteX2" fmla="*/ 2587151 w 2587151"/>
                <a:gd name="connsiteY2" fmla="*/ 2554287 h 2554287"/>
                <a:gd name="connsiteX3" fmla="*/ 0 w 2587151"/>
                <a:gd name="connsiteY3" fmla="*/ 2548595 h 2554287"/>
                <a:gd name="connsiteX4" fmla="*/ 883073 w 2587151"/>
                <a:gd name="connsiteY4" fmla="*/ 1 h 2554287"/>
                <a:gd name="connsiteX0" fmla="*/ 895288 w 2599366"/>
                <a:gd name="connsiteY0" fmla="*/ 1 h 2554287"/>
                <a:gd name="connsiteX1" fmla="*/ 2599366 w 2599366"/>
                <a:gd name="connsiteY1" fmla="*/ 0 h 2554287"/>
                <a:gd name="connsiteX2" fmla="*/ 2599366 w 2599366"/>
                <a:gd name="connsiteY2" fmla="*/ 2554287 h 2554287"/>
                <a:gd name="connsiteX3" fmla="*/ 0 w 2599366"/>
                <a:gd name="connsiteY3" fmla="*/ 2542904 h 2554287"/>
                <a:gd name="connsiteX4" fmla="*/ 895288 w 2599366"/>
                <a:gd name="connsiteY4" fmla="*/ 1 h 2554287"/>
                <a:gd name="connsiteX0" fmla="*/ 895288 w 2599366"/>
                <a:gd name="connsiteY0" fmla="*/ 1 h 2554287"/>
                <a:gd name="connsiteX1" fmla="*/ 2599366 w 2599366"/>
                <a:gd name="connsiteY1" fmla="*/ 0 h 2554287"/>
                <a:gd name="connsiteX2" fmla="*/ 2599366 w 2599366"/>
                <a:gd name="connsiteY2" fmla="*/ 2554287 h 2554287"/>
                <a:gd name="connsiteX3" fmla="*/ 0 w 2599366"/>
                <a:gd name="connsiteY3" fmla="*/ 2542904 h 2554287"/>
                <a:gd name="connsiteX4" fmla="*/ 895288 w 2599366"/>
                <a:gd name="connsiteY4" fmla="*/ 1 h 2554287"/>
                <a:gd name="connsiteX0" fmla="*/ 895288 w 2611581"/>
                <a:gd name="connsiteY0" fmla="*/ 1 h 2565670"/>
                <a:gd name="connsiteX1" fmla="*/ 2599366 w 2611581"/>
                <a:gd name="connsiteY1" fmla="*/ 0 h 2565670"/>
                <a:gd name="connsiteX2" fmla="*/ 2611581 w 2611581"/>
                <a:gd name="connsiteY2" fmla="*/ 2565670 h 2565670"/>
                <a:gd name="connsiteX3" fmla="*/ 0 w 2611581"/>
                <a:gd name="connsiteY3" fmla="*/ 2542904 h 2565670"/>
                <a:gd name="connsiteX4" fmla="*/ 895288 w 2611581"/>
                <a:gd name="connsiteY4" fmla="*/ 1 h 2565670"/>
                <a:gd name="connsiteX0" fmla="*/ 895288 w 2611581"/>
                <a:gd name="connsiteY0" fmla="*/ 1 h 2565670"/>
                <a:gd name="connsiteX1" fmla="*/ 2599366 w 2611581"/>
                <a:gd name="connsiteY1" fmla="*/ 0 h 2565670"/>
                <a:gd name="connsiteX2" fmla="*/ 2611581 w 2611581"/>
                <a:gd name="connsiteY2" fmla="*/ 2565670 h 2565670"/>
                <a:gd name="connsiteX3" fmla="*/ 0 w 2611581"/>
                <a:gd name="connsiteY3" fmla="*/ 2542904 h 2565670"/>
                <a:gd name="connsiteX4" fmla="*/ 895288 w 2611581"/>
                <a:gd name="connsiteY4" fmla="*/ 1 h 2565670"/>
                <a:gd name="connsiteX0" fmla="*/ 895288 w 2611581"/>
                <a:gd name="connsiteY0" fmla="*/ 1 h 2565670"/>
                <a:gd name="connsiteX1" fmla="*/ 2599366 w 2611581"/>
                <a:gd name="connsiteY1" fmla="*/ 0 h 2565670"/>
                <a:gd name="connsiteX2" fmla="*/ 2611581 w 2611581"/>
                <a:gd name="connsiteY2" fmla="*/ 2565670 h 2565670"/>
                <a:gd name="connsiteX3" fmla="*/ 0 w 2611581"/>
                <a:gd name="connsiteY3" fmla="*/ 2545750 h 2565670"/>
                <a:gd name="connsiteX4" fmla="*/ 895288 w 2611581"/>
                <a:gd name="connsiteY4" fmla="*/ 1 h 2565670"/>
                <a:gd name="connsiteX0" fmla="*/ 1544433 w 3260726"/>
                <a:gd name="connsiteY0" fmla="*/ 1 h 2565670"/>
                <a:gd name="connsiteX1" fmla="*/ 3248511 w 3260726"/>
                <a:gd name="connsiteY1" fmla="*/ 0 h 2565670"/>
                <a:gd name="connsiteX2" fmla="*/ 3260726 w 3260726"/>
                <a:gd name="connsiteY2" fmla="*/ 2565670 h 2565670"/>
                <a:gd name="connsiteX3" fmla="*/ 0 w 3260726"/>
                <a:gd name="connsiteY3" fmla="*/ 2521058 h 2565670"/>
                <a:gd name="connsiteX4" fmla="*/ 1544433 w 3260726"/>
                <a:gd name="connsiteY4" fmla="*/ 1 h 2565670"/>
                <a:gd name="connsiteX0" fmla="*/ 921784 w 3260726"/>
                <a:gd name="connsiteY0" fmla="*/ 12347 h 2565670"/>
                <a:gd name="connsiteX1" fmla="*/ 3248511 w 3260726"/>
                <a:gd name="connsiteY1" fmla="*/ 0 h 2565670"/>
                <a:gd name="connsiteX2" fmla="*/ 3260726 w 3260726"/>
                <a:gd name="connsiteY2" fmla="*/ 2565670 h 2565670"/>
                <a:gd name="connsiteX3" fmla="*/ 0 w 3260726"/>
                <a:gd name="connsiteY3" fmla="*/ 2521058 h 2565670"/>
                <a:gd name="connsiteX4" fmla="*/ 921784 w 3260726"/>
                <a:gd name="connsiteY4" fmla="*/ 12347 h 2565670"/>
                <a:gd name="connsiteX0" fmla="*/ 921784 w 3260726"/>
                <a:gd name="connsiteY0" fmla="*/ 12347 h 2565670"/>
                <a:gd name="connsiteX1" fmla="*/ 2321160 w 3260726"/>
                <a:gd name="connsiteY1" fmla="*/ 0 h 2565670"/>
                <a:gd name="connsiteX2" fmla="*/ 3260726 w 3260726"/>
                <a:gd name="connsiteY2" fmla="*/ 2565670 h 2565670"/>
                <a:gd name="connsiteX3" fmla="*/ 0 w 3260726"/>
                <a:gd name="connsiteY3" fmla="*/ 2521058 h 2565670"/>
                <a:gd name="connsiteX4" fmla="*/ 921784 w 3260726"/>
                <a:gd name="connsiteY4" fmla="*/ 12347 h 2565670"/>
                <a:gd name="connsiteX0" fmla="*/ 921784 w 2322228"/>
                <a:gd name="connsiteY0" fmla="*/ 12347 h 2565670"/>
                <a:gd name="connsiteX1" fmla="*/ 2321160 w 2322228"/>
                <a:gd name="connsiteY1" fmla="*/ 0 h 2565670"/>
                <a:gd name="connsiteX2" fmla="*/ 2320129 w 2322228"/>
                <a:gd name="connsiteY2" fmla="*/ 2565670 h 2565670"/>
                <a:gd name="connsiteX3" fmla="*/ 0 w 2322228"/>
                <a:gd name="connsiteY3" fmla="*/ 2521058 h 2565670"/>
                <a:gd name="connsiteX4" fmla="*/ 921784 w 2322228"/>
                <a:gd name="connsiteY4" fmla="*/ 12347 h 2565670"/>
                <a:gd name="connsiteX0" fmla="*/ 921784 w 2322228"/>
                <a:gd name="connsiteY0" fmla="*/ 0 h 2571841"/>
                <a:gd name="connsiteX1" fmla="*/ 2321160 w 2322228"/>
                <a:gd name="connsiteY1" fmla="*/ 6171 h 2571841"/>
                <a:gd name="connsiteX2" fmla="*/ 2320129 w 2322228"/>
                <a:gd name="connsiteY2" fmla="*/ 2571841 h 2571841"/>
                <a:gd name="connsiteX3" fmla="*/ 0 w 2322228"/>
                <a:gd name="connsiteY3" fmla="*/ 2527229 h 2571841"/>
                <a:gd name="connsiteX4" fmla="*/ 921784 w 2322228"/>
                <a:gd name="connsiteY4" fmla="*/ 0 h 2571841"/>
                <a:gd name="connsiteX0" fmla="*/ 921784 w 2611583"/>
                <a:gd name="connsiteY0" fmla="*/ 0 h 2540977"/>
                <a:gd name="connsiteX1" fmla="*/ 2321160 w 2611583"/>
                <a:gd name="connsiteY1" fmla="*/ 6171 h 2540977"/>
                <a:gd name="connsiteX2" fmla="*/ 2611583 w 2611583"/>
                <a:gd name="connsiteY2" fmla="*/ 2540977 h 2540977"/>
                <a:gd name="connsiteX3" fmla="*/ 0 w 2611583"/>
                <a:gd name="connsiteY3" fmla="*/ 2527229 h 2540977"/>
                <a:gd name="connsiteX4" fmla="*/ 921784 w 2611583"/>
                <a:gd name="connsiteY4" fmla="*/ 0 h 2540977"/>
                <a:gd name="connsiteX0" fmla="*/ 921784 w 2611583"/>
                <a:gd name="connsiteY0" fmla="*/ 2 h 2540979"/>
                <a:gd name="connsiteX1" fmla="*/ 2572870 w 2611583"/>
                <a:gd name="connsiteY1" fmla="*/ 0 h 2540979"/>
                <a:gd name="connsiteX2" fmla="*/ 2611583 w 2611583"/>
                <a:gd name="connsiteY2" fmla="*/ 2540979 h 2540979"/>
                <a:gd name="connsiteX3" fmla="*/ 0 w 2611583"/>
                <a:gd name="connsiteY3" fmla="*/ 2527231 h 2540979"/>
                <a:gd name="connsiteX4" fmla="*/ 921784 w 2611583"/>
                <a:gd name="connsiteY4" fmla="*/ 2 h 2540979"/>
                <a:gd name="connsiteX0" fmla="*/ 921784 w 2705467"/>
                <a:gd name="connsiteY0" fmla="*/ 0 h 2540977"/>
                <a:gd name="connsiteX1" fmla="*/ 2705349 w 2705467"/>
                <a:gd name="connsiteY1" fmla="*/ 6171 h 2540977"/>
                <a:gd name="connsiteX2" fmla="*/ 2611583 w 2705467"/>
                <a:gd name="connsiteY2" fmla="*/ 2540977 h 2540977"/>
                <a:gd name="connsiteX3" fmla="*/ 0 w 2705467"/>
                <a:gd name="connsiteY3" fmla="*/ 2527229 h 2540977"/>
                <a:gd name="connsiteX4" fmla="*/ 921784 w 2705467"/>
                <a:gd name="connsiteY4" fmla="*/ 0 h 2540977"/>
                <a:gd name="connsiteX0" fmla="*/ 921784 w 2718702"/>
                <a:gd name="connsiteY0" fmla="*/ 2 h 2540979"/>
                <a:gd name="connsiteX1" fmla="*/ 2718597 w 2718702"/>
                <a:gd name="connsiteY1" fmla="*/ 0 h 2540979"/>
                <a:gd name="connsiteX2" fmla="*/ 2611583 w 2718702"/>
                <a:gd name="connsiteY2" fmla="*/ 2540979 h 2540979"/>
                <a:gd name="connsiteX3" fmla="*/ 0 w 2718702"/>
                <a:gd name="connsiteY3" fmla="*/ 2527231 h 2540979"/>
                <a:gd name="connsiteX4" fmla="*/ 921784 w 2718702"/>
                <a:gd name="connsiteY4" fmla="*/ 2 h 2540979"/>
                <a:gd name="connsiteX0" fmla="*/ 921784 w 2679012"/>
                <a:gd name="connsiteY0" fmla="*/ 0 h 2540977"/>
                <a:gd name="connsiteX1" fmla="*/ 2678853 w 2679012"/>
                <a:gd name="connsiteY1" fmla="*/ 6171 h 2540977"/>
                <a:gd name="connsiteX2" fmla="*/ 2611583 w 2679012"/>
                <a:gd name="connsiteY2" fmla="*/ 2540977 h 2540977"/>
                <a:gd name="connsiteX3" fmla="*/ 0 w 2679012"/>
                <a:gd name="connsiteY3" fmla="*/ 2527229 h 2540977"/>
                <a:gd name="connsiteX4" fmla="*/ 921784 w 2679012"/>
                <a:gd name="connsiteY4" fmla="*/ 0 h 2540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79012" h="2540977">
                  <a:moveTo>
                    <a:pt x="921784" y="0"/>
                  </a:moveTo>
                  <a:lnTo>
                    <a:pt x="2678853" y="6171"/>
                  </a:lnTo>
                  <a:cubicBezTo>
                    <a:pt x="2682925" y="861394"/>
                    <a:pt x="2607511" y="1685754"/>
                    <a:pt x="2611583" y="2540977"/>
                  </a:cubicBezTo>
                  <a:lnTo>
                    <a:pt x="0" y="2527229"/>
                  </a:lnTo>
                  <a:lnTo>
                    <a:pt x="921784" y="0"/>
                  </a:lnTo>
                  <a:close/>
                </a:path>
              </a:pathLst>
            </a:custGeom>
            <a:blipFill rotWithShape="0">
              <a:blip r:embed="rId2">
                <a:duotone>
                  <a:schemeClr val="bg2">
                    <a:shade val="76000"/>
                    <a:satMod val="180000"/>
                  </a:schemeClr>
                  <a:schemeClr val="bg2">
                    <a:tint val="80000"/>
                    <a:satMod val="120000"/>
                    <a:lumMod val="180000"/>
                  </a:schemeClr>
                </a:duotone>
              </a:blip>
              <a:stretch>
                <a:fillRect l="-114598" r="-265621" b="-28686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 useBgFill="1">
          <p:nvSpPr>
            <p:cNvPr id="69" name="Rectangle 20">
              <a:extLst>
                <a:ext uri="{FF2B5EF4-FFF2-40B4-BE49-F238E27FC236}">
                  <a16:creationId xmlns="" xmlns:a16="http://schemas.microsoft.com/office/drawing/2014/main" id="{03DB1AC6-5430-4CD3-BD83-86E675A11A3F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white">
            <a:xfrm>
              <a:off x="2211875" y="5257482"/>
              <a:ext cx="2586931" cy="1619837"/>
            </a:xfrm>
            <a:custGeom>
              <a:avLst/>
              <a:gdLst>
                <a:gd name="connsiteX0" fmla="*/ 0 w 2611581"/>
                <a:gd name="connsiteY0" fmla="*/ 0 h 4303713"/>
                <a:gd name="connsiteX1" fmla="*/ 2611581 w 2611581"/>
                <a:gd name="connsiteY1" fmla="*/ 0 h 4303713"/>
                <a:gd name="connsiteX2" fmla="*/ 2611581 w 2611581"/>
                <a:gd name="connsiteY2" fmla="*/ 4303713 h 4303713"/>
                <a:gd name="connsiteX3" fmla="*/ 0 w 2611581"/>
                <a:gd name="connsiteY3" fmla="*/ 4303713 h 4303713"/>
                <a:gd name="connsiteX4" fmla="*/ 0 w 2611581"/>
                <a:gd name="connsiteY4" fmla="*/ 0 h 4303713"/>
                <a:gd name="connsiteX0" fmla="*/ 0 w 2611581"/>
                <a:gd name="connsiteY0" fmla="*/ 0 h 4314104"/>
                <a:gd name="connsiteX1" fmla="*/ 2611581 w 2611581"/>
                <a:gd name="connsiteY1" fmla="*/ 0 h 4314104"/>
                <a:gd name="connsiteX2" fmla="*/ 2611581 w 2611581"/>
                <a:gd name="connsiteY2" fmla="*/ 4303713 h 4314104"/>
                <a:gd name="connsiteX3" fmla="*/ 1693718 w 2611581"/>
                <a:gd name="connsiteY3" fmla="*/ 4314104 h 4314104"/>
                <a:gd name="connsiteX4" fmla="*/ 0 w 2611581"/>
                <a:gd name="connsiteY4" fmla="*/ 0 h 4314104"/>
                <a:gd name="connsiteX0" fmla="*/ 0 w 2611581"/>
                <a:gd name="connsiteY0" fmla="*/ 0 h 4314104"/>
                <a:gd name="connsiteX1" fmla="*/ 2611581 w 2611581"/>
                <a:gd name="connsiteY1" fmla="*/ 0 h 4314104"/>
                <a:gd name="connsiteX2" fmla="*/ 2611581 w 2611581"/>
                <a:gd name="connsiteY2" fmla="*/ 4303713 h 4314104"/>
                <a:gd name="connsiteX3" fmla="*/ 1963882 w 2611581"/>
                <a:gd name="connsiteY3" fmla="*/ 4314104 h 4314104"/>
                <a:gd name="connsiteX4" fmla="*/ 0 w 2611581"/>
                <a:gd name="connsiteY4" fmla="*/ 0 h 4314104"/>
                <a:gd name="connsiteX0" fmla="*/ 0 w 2611581"/>
                <a:gd name="connsiteY0" fmla="*/ 0 h 4303713"/>
                <a:gd name="connsiteX1" fmla="*/ 2611581 w 2611581"/>
                <a:gd name="connsiteY1" fmla="*/ 0 h 4303713"/>
                <a:gd name="connsiteX2" fmla="*/ 2611581 w 2611581"/>
                <a:gd name="connsiteY2" fmla="*/ 4303713 h 4303713"/>
                <a:gd name="connsiteX3" fmla="*/ 2213264 w 2611581"/>
                <a:gd name="connsiteY3" fmla="*/ 4293322 h 4303713"/>
                <a:gd name="connsiteX4" fmla="*/ 0 w 2611581"/>
                <a:gd name="connsiteY4" fmla="*/ 0 h 4303713"/>
                <a:gd name="connsiteX0" fmla="*/ 0 w 2611581"/>
                <a:gd name="connsiteY0" fmla="*/ 0 h 4303713"/>
                <a:gd name="connsiteX1" fmla="*/ 2611581 w 2611581"/>
                <a:gd name="connsiteY1" fmla="*/ 0 h 4303713"/>
                <a:gd name="connsiteX2" fmla="*/ 2611581 w 2611581"/>
                <a:gd name="connsiteY2" fmla="*/ 4303713 h 4303713"/>
                <a:gd name="connsiteX3" fmla="*/ 2171701 w 2611581"/>
                <a:gd name="connsiteY3" fmla="*/ 3638695 h 4303713"/>
                <a:gd name="connsiteX4" fmla="*/ 0 w 2611581"/>
                <a:gd name="connsiteY4" fmla="*/ 0 h 4303713"/>
                <a:gd name="connsiteX0" fmla="*/ 0 w 2720934"/>
                <a:gd name="connsiteY0" fmla="*/ 268283 h 4303713"/>
                <a:gd name="connsiteX1" fmla="*/ 2720934 w 2720934"/>
                <a:gd name="connsiteY1" fmla="*/ 0 h 4303713"/>
                <a:gd name="connsiteX2" fmla="*/ 2720934 w 2720934"/>
                <a:gd name="connsiteY2" fmla="*/ 4303713 h 4303713"/>
                <a:gd name="connsiteX3" fmla="*/ 2281054 w 2720934"/>
                <a:gd name="connsiteY3" fmla="*/ 3638695 h 4303713"/>
                <a:gd name="connsiteX4" fmla="*/ 0 w 2720934"/>
                <a:gd name="connsiteY4" fmla="*/ 268283 h 4303713"/>
                <a:gd name="connsiteX0" fmla="*/ 0 w 2720934"/>
                <a:gd name="connsiteY0" fmla="*/ 268283 h 4303713"/>
                <a:gd name="connsiteX1" fmla="*/ 2720934 w 2720934"/>
                <a:gd name="connsiteY1" fmla="*/ 0 h 4303713"/>
                <a:gd name="connsiteX2" fmla="*/ 2720934 w 2720934"/>
                <a:gd name="connsiteY2" fmla="*/ 4303713 h 4303713"/>
                <a:gd name="connsiteX3" fmla="*/ 2264231 w 2720934"/>
                <a:gd name="connsiteY3" fmla="*/ 3717600 h 4303713"/>
                <a:gd name="connsiteX4" fmla="*/ 0 w 2720934"/>
                <a:gd name="connsiteY4" fmla="*/ 268283 h 4303713"/>
                <a:gd name="connsiteX0" fmla="*/ 0 w 2720934"/>
                <a:gd name="connsiteY0" fmla="*/ 268283 h 4335275"/>
                <a:gd name="connsiteX1" fmla="*/ 2720934 w 2720934"/>
                <a:gd name="connsiteY1" fmla="*/ 0 h 4335275"/>
                <a:gd name="connsiteX2" fmla="*/ 2653639 w 2720934"/>
                <a:gd name="connsiteY2" fmla="*/ 4335275 h 4335275"/>
                <a:gd name="connsiteX3" fmla="*/ 2264231 w 2720934"/>
                <a:gd name="connsiteY3" fmla="*/ 3717600 h 4335275"/>
                <a:gd name="connsiteX4" fmla="*/ 0 w 2720934"/>
                <a:gd name="connsiteY4" fmla="*/ 268283 h 4335275"/>
                <a:gd name="connsiteX0" fmla="*/ 0 w 2737757"/>
                <a:gd name="connsiteY0" fmla="*/ 236721 h 4335275"/>
                <a:gd name="connsiteX1" fmla="*/ 2737757 w 2737757"/>
                <a:gd name="connsiteY1" fmla="*/ 0 h 4335275"/>
                <a:gd name="connsiteX2" fmla="*/ 2670462 w 2737757"/>
                <a:gd name="connsiteY2" fmla="*/ 4335275 h 4335275"/>
                <a:gd name="connsiteX3" fmla="*/ 2281054 w 2737757"/>
                <a:gd name="connsiteY3" fmla="*/ 3717600 h 4335275"/>
                <a:gd name="connsiteX4" fmla="*/ 0 w 2737757"/>
                <a:gd name="connsiteY4" fmla="*/ 236721 h 4335275"/>
                <a:gd name="connsiteX0" fmla="*/ 0 w 2729346"/>
                <a:gd name="connsiteY0" fmla="*/ 0 h 4098554"/>
                <a:gd name="connsiteX1" fmla="*/ 2729346 w 2729346"/>
                <a:gd name="connsiteY1" fmla="*/ 126250 h 4098554"/>
                <a:gd name="connsiteX2" fmla="*/ 2670462 w 2729346"/>
                <a:gd name="connsiteY2" fmla="*/ 4098554 h 4098554"/>
                <a:gd name="connsiteX3" fmla="*/ 2281054 w 2729346"/>
                <a:gd name="connsiteY3" fmla="*/ 3480879 h 4098554"/>
                <a:gd name="connsiteX4" fmla="*/ 0 w 2729346"/>
                <a:gd name="connsiteY4" fmla="*/ 0 h 4098554"/>
                <a:gd name="connsiteX0" fmla="*/ 0 w 2720934"/>
                <a:gd name="connsiteY0" fmla="*/ 0 h 4098554"/>
                <a:gd name="connsiteX1" fmla="*/ 2720934 w 2720934"/>
                <a:gd name="connsiteY1" fmla="*/ 31562 h 4098554"/>
                <a:gd name="connsiteX2" fmla="*/ 2670462 w 2720934"/>
                <a:gd name="connsiteY2" fmla="*/ 4098554 h 4098554"/>
                <a:gd name="connsiteX3" fmla="*/ 2281054 w 2720934"/>
                <a:gd name="connsiteY3" fmla="*/ 3480879 h 4098554"/>
                <a:gd name="connsiteX4" fmla="*/ 0 w 2720934"/>
                <a:gd name="connsiteY4" fmla="*/ 0 h 4098554"/>
                <a:gd name="connsiteX0" fmla="*/ 0 w 2720934"/>
                <a:gd name="connsiteY0" fmla="*/ 15782 h 4114336"/>
                <a:gd name="connsiteX1" fmla="*/ 2720934 w 2720934"/>
                <a:gd name="connsiteY1" fmla="*/ 0 h 4114336"/>
                <a:gd name="connsiteX2" fmla="*/ 2670462 w 2720934"/>
                <a:gd name="connsiteY2" fmla="*/ 4114336 h 4114336"/>
                <a:gd name="connsiteX3" fmla="*/ 2281054 w 2720934"/>
                <a:gd name="connsiteY3" fmla="*/ 3496661 h 4114336"/>
                <a:gd name="connsiteX4" fmla="*/ 0 w 2720934"/>
                <a:gd name="connsiteY4" fmla="*/ 15782 h 4114336"/>
                <a:gd name="connsiteX0" fmla="*/ 0 w 2820289"/>
                <a:gd name="connsiteY0" fmla="*/ 15782 h 4114336"/>
                <a:gd name="connsiteX1" fmla="*/ 2820289 w 2820289"/>
                <a:gd name="connsiteY1" fmla="*/ 0 h 4114336"/>
                <a:gd name="connsiteX2" fmla="*/ 2769817 w 2820289"/>
                <a:gd name="connsiteY2" fmla="*/ 4114336 h 4114336"/>
                <a:gd name="connsiteX3" fmla="*/ 2380409 w 2820289"/>
                <a:gd name="connsiteY3" fmla="*/ 3496661 h 4114336"/>
                <a:gd name="connsiteX4" fmla="*/ 0 w 2820289"/>
                <a:gd name="connsiteY4" fmla="*/ 15782 h 4114336"/>
                <a:gd name="connsiteX0" fmla="*/ 0 w 2820289"/>
                <a:gd name="connsiteY0" fmla="*/ 15782 h 4114336"/>
                <a:gd name="connsiteX1" fmla="*/ 2820289 w 2820289"/>
                <a:gd name="connsiteY1" fmla="*/ 0 h 4114336"/>
                <a:gd name="connsiteX2" fmla="*/ 2769817 w 2820289"/>
                <a:gd name="connsiteY2" fmla="*/ 4114336 h 4114336"/>
                <a:gd name="connsiteX3" fmla="*/ 2362876 w 2820289"/>
                <a:gd name="connsiteY3" fmla="*/ 3517980 h 4114336"/>
                <a:gd name="connsiteX4" fmla="*/ 0 w 2820289"/>
                <a:gd name="connsiteY4" fmla="*/ 15782 h 4114336"/>
                <a:gd name="connsiteX0" fmla="*/ 0 w 2820289"/>
                <a:gd name="connsiteY0" fmla="*/ 15782 h 4114336"/>
                <a:gd name="connsiteX1" fmla="*/ 2820289 w 2820289"/>
                <a:gd name="connsiteY1" fmla="*/ 0 h 4114336"/>
                <a:gd name="connsiteX2" fmla="*/ 2763972 w 2820289"/>
                <a:gd name="connsiteY2" fmla="*/ 4114336 h 4114336"/>
                <a:gd name="connsiteX3" fmla="*/ 2362876 w 2820289"/>
                <a:gd name="connsiteY3" fmla="*/ 3517980 h 4114336"/>
                <a:gd name="connsiteX4" fmla="*/ 0 w 2820289"/>
                <a:gd name="connsiteY4" fmla="*/ 15782 h 4114336"/>
                <a:gd name="connsiteX0" fmla="*/ 0 w 3721149"/>
                <a:gd name="connsiteY0" fmla="*/ 0 h 4269703"/>
                <a:gd name="connsiteX1" fmla="*/ 3721149 w 3721149"/>
                <a:gd name="connsiteY1" fmla="*/ 155367 h 4269703"/>
                <a:gd name="connsiteX2" fmla="*/ 3664832 w 3721149"/>
                <a:gd name="connsiteY2" fmla="*/ 4269703 h 4269703"/>
                <a:gd name="connsiteX3" fmla="*/ 3263736 w 3721149"/>
                <a:gd name="connsiteY3" fmla="*/ 3673347 h 4269703"/>
                <a:gd name="connsiteX4" fmla="*/ 0 w 3721149"/>
                <a:gd name="connsiteY4" fmla="*/ 0 h 4269703"/>
                <a:gd name="connsiteX0" fmla="*/ 0 w 3721149"/>
                <a:gd name="connsiteY0" fmla="*/ 0 h 4289488"/>
                <a:gd name="connsiteX1" fmla="*/ 3721149 w 3721149"/>
                <a:gd name="connsiteY1" fmla="*/ 155367 h 4289488"/>
                <a:gd name="connsiteX2" fmla="*/ 3664832 w 3721149"/>
                <a:gd name="connsiteY2" fmla="*/ 4269703 h 4289488"/>
                <a:gd name="connsiteX3" fmla="*/ 1705997 w 3721149"/>
                <a:gd name="connsiteY3" fmla="*/ 4289488 h 4289488"/>
                <a:gd name="connsiteX4" fmla="*/ 0 w 3721149"/>
                <a:gd name="connsiteY4" fmla="*/ 0 h 4289488"/>
                <a:gd name="connsiteX0" fmla="*/ 0 w 3664846"/>
                <a:gd name="connsiteY0" fmla="*/ 15785 h 4305273"/>
                <a:gd name="connsiteX1" fmla="*/ 3664846 w 3664846"/>
                <a:gd name="connsiteY1" fmla="*/ 0 h 4305273"/>
                <a:gd name="connsiteX2" fmla="*/ 3664832 w 3664846"/>
                <a:gd name="connsiteY2" fmla="*/ 4285488 h 4305273"/>
                <a:gd name="connsiteX3" fmla="*/ 1705997 w 3664846"/>
                <a:gd name="connsiteY3" fmla="*/ 4305273 h 4305273"/>
                <a:gd name="connsiteX4" fmla="*/ 0 w 3664846"/>
                <a:gd name="connsiteY4" fmla="*/ 15785 h 4305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64846" h="4305273">
                  <a:moveTo>
                    <a:pt x="0" y="15785"/>
                  </a:moveTo>
                  <a:lnTo>
                    <a:pt x="3664846" y="0"/>
                  </a:lnTo>
                  <a:cubicBezTo>
                    <a:pt x="3664841" y="1428496"/>
                    <a:pt x="3664837" y="2856992"/>
                    <a:pt x="3664832" y="4285488"/>
                  </a:cubicBezTo>
                  <a:lnTo>
                    <a:pt x="1705997" y="4305273"/>
                  </a:lnTo>
                  <a:lnTo>
                    <a:pt x="0" y="15785"/>
                  </a:lnTo>
                  <a:close/>
                </a:path>
              </a:pathLst>
            </a:custGeom>
            <a:blipFill rotWithShape="0">
              <a:blip r:embed="rId2">
                <a:duotone>
                  <a:schemeClr val="bg2">
                    <a:shade val="76000"/>
                    <a:satMod val="180000"/>
                  </a:schemeClr>
                  <a:schemeClr val="bg2">
                    <a:tint val="80000"/>
                    <a:satMod val="120000"/>
                    <a:lumMod val="180000"/>
                  </a:schemeClr>
                </a:duotone>
              </a:blip>
              <a:stretch>
                <a:fillRect l="-163116" t="-323529" r="-398251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1" name="Group 70">
            <a:extLst>
              <a:ext uri="{FF2B5EF4-FFF2-40B4-BE49-F238E27FC236}">
                <a16:creationId xmlns="" xmlns:a16="http://schemas.microsoft.com/office/drawing/2014/main" id="{78326E10-C8CB-487F-A110-F861268DE619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GrpSpPr>
        <p:grpSpPr>
          <a:xfrm>
            <a:off x="2360612" y="0"/>
            <a:ext cx="2436813" cy="6858001"/>
            <a:chOff x="1320800" y="0"/>
            <a:chExt cx="2436813" cy="6858001"/>
          </a:xfrm>
        </p:grpSpPr>
        <p:sp>
          <p:nvSpPr>
            <p:cNvPr id="72" name="Freeform 6">
              <a:extLst>
                <a:ext uri="{FF2B5EF4-FFF2-40B4-BE49-F238E27FC236}">
                  <a16:creationId xmlns="" xmlns:a16="http://schemas.microsoft.com/office/drawing/2014/main" id="{3279962B-46D2-4E19-B632-39B80D1E80AA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>
              <a:off x="1627188" y="0"/>
              <a:ext cx="1122363" cy="5329238"/>
            </a:xfrm>
            <a:custGeom>
              <a:avLst/>
              <a:gdLst/>
              <a:ahLst/>
              <a:cxnLst/>
              <a:rect l="0" t="0" r="r" b="b"/>
              <a:pathLst>
                <a:path w="707" h="3357">
                  <a:moveTo>
                    <a:pt x="0" y="3330"/>
                  </a:moveTo>
                  <a:lnTo>
                    <a:pt x="156" y="3357"/>
                  </a:lnTo>
                  <a:lnTo>
                    <a:pt x="707" y="0"/>
                  </a:lnTo>
                  <a:lnTo>
                    <a:pt x="547" y="0"/>
                  </a:lnTo>
                  <a:lnTo>
                    <a:pt x="0" y="333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73" name="Freeform 7">
              <a:extLst>
                <a:ext uri="{FF2B5EF4-FFF2-40B4-BE49-F238E27FC236}">
                  <a16:creationId xmlns="" xmlns:a16="http://schemas.microsoft.com/office/drawing/2014/main" id="{321A335A-53CB-4C17-AB51-5D9C2DCB45E0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>
              <a:off x="1320800" y="0"/>
              <a:ext cx="1117600" cy="5276850"/>
            </a:xfrm>
            <a:custGeom>
              <a:avLst/>
              <a:gdLst/>
              <a:ahLst/>
              <a:cxnLst/>
              <a:rect l="0" t="0" r="r" b="b"/>
              <a:pathLst>
                <a:path w="704" h="3324">
                  <a:moveTo>
                    <a:pt x="704" y="0"/>
                  </a:moveTo>
                  <a:lnTo>
                    <a:pt x="545" y="0"/>
                  </a:lnTo>
                  <a:lnTo>
                    <a:pt x="0" y="3300"/>
                  </a:lnTo>
                  <a:lnTo>
                    <a:pt x="157" y="3324"/>
                  </a:lnTo>
                  <a:lnTo>
                    <a:pt x="704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74" name="Freeform 8">
              <a:extLst>
                <a:ext uri="{FF2B5EF4-FFF2-40B4-BE49-F238E27FC236}">
                  <a16:creationId xmlns="" xmlns:a16="http://schemas.microsoft.com/office/drawing/2014/main" id="{A0E0D557-405B-469F-AEDE-4E3404AA416D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>
              <a:off x="1320800" y="5238750"/>
              <a:ext cx="1228725" cy="1619250"/>
            </a:xfrm>
            <a:custGeom>
              <a:avLst/>
              <a:gdLst/>
              <a:ahLst/>
              <a:cxnLst/>
              <a:rect l="0" t="0" r="r" b="b"/>
              <a:pathLst>
                <a:path w="774" h="1020">
                  <a:moveTo>
                    <a:pt x="0" y="0"/>
                  </a:moveTo>
                  <a:lnTo>
                    <a:pt x="740" y="1020"/>
                  </a:lnTo>
                  <a:lnTo>
                    <a:pt x="774" y="10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75" name="Freeform 9">
              <a:extLst>
                <a:ext uri="{FF2B5EF4-FFF2-40B4-BE49-F238E27FC236}">
                  <a16:creationId xmlns="" xmlns:a16="http://schemas.microsoft.com/office/drawing/2014/main" id="{D8D4E62F-9393-40A6-9E85-9F3B59C4628C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>
              <a:off x="1627188" y="5291138"/>
              <a:ext cx="1495425" cy="1566863"/>
            </a:xfrm>
            <a:custGeom>
              <a:avLst/>
              <a:gdLst/>
              <a:ahLst/>
              <a:cxnLst/>
              <a:rect l="0" t="0" r="r" b="b"/>
              <a:pathLst>
                <a:path w="942" h="987">
                  <a:moveTo>
                    <a:pt x="0" y="0"/>
                  </a:moveTo>
                  <a:lnTo>
                    <a:pt x="909" y="987"/>
                  </a:lnTo>
                  <a:lnTo>
                    <a:pt x="942" y="9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76" name="Freeform 10">
              <a:extLst>
                <a:ext uri="{FF2B5EF4-FFF2-40B4-BE49-F238E27FC236}">
                  <a16:creationId xmlns="" xmlns:a16="http://schemas.microsoft.com/office/drawing/2014/main" id="{FABD11B1-DE89-45BC-8204-968C88AADC31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>
              <a:off x="1627188" y="5286375"/>
              <a:ext cx="2130425" cy="1571625"/>
            </a:xfrm>
            <a:custGeom>
              <a:avLst/>
              <a:gdLst/>
              <a:ahLst/>
              <a:cxnLst/>
              <a:rect l="0" t="0" r="r" b="b"/>
              <a:pathLst>
                <a:path w="1342" h="990">
                  <a:moveTo>
                    <a:pt x="0" y="3"/>
                  </a:moveTo>
                  <a:lnTo>
                    <a:pt x="942" y="990"/>
                  </a:lnTo>
                  <a:lnTo>
                    <a:pt x="1342" y="990"/>
                  </a:lnTo>
                  <a:lnTo>
                    <a:pt x="156" y="27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77" name="Freeform 11">
              <a:extLst>
                <a:ext uri="{FF2B5EF4-FFF2-40B4-BE49-F238E27FC236}">
                  <a16:creationId xmlns="" xmlns:a16="http://schemas.microsoft.com/office/drawing/2014/main" id="{AFA4965A-1FBC-44B8-B96A-3F5275C3AEF7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>
              <a:off x="1320800" y="5238750"/>
              <a:ext cx="1695450" cy="1619250"/>
            </a:xfrm>
            <a:custGeom>
              <a:avLst/>
              <a:gdLst/>
              <a:ahLst/>
              <a:cxnLst/>
              <a:rect l="0" t="0" r="r" b="b"/>
              <a:pathLst>
                <a:path w="1068" h="1020">
                  <a:moveTo>
                    <a:pt x="1068" y="1020"/>
                  </a:moveTo>
                  <a:lnTo>
                    <a:pt x="184" y="60"/>
                  </a:lnTo>
                  <a:lnTo>
                    <a:pt x="154" y="27"/>
                  </a:lnTo>
                  <a:lnTo>
                    <a:pt x="157" y="27"/>
                  </a:lnTo>
                  <a:lnTo>
                    <a:pt x="157" y="24"/>
                  </a:lnTo>
                  <a:lnTo>
                    <a:pt x="154" y="24"/>
                  </a:lnTo>
                  <a:lnTo>
                    <a:pt x="0" y="0"/>
                  </a:lnTo>
                  <a:lnTo>
                    <a:pt x="0" y="0"/>
                  </a:lnTo>
                  <a:lnTo>
                    <a:pt x="774" y="1020"/>
                  </a:lnTo>
                  <a:lnTo>
                    <a:pt x="1068" y="102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pic>
        <p:nvPicPr>
          <p:cNvPr id="6" name="Slika 24" descr="Wristwatch face">
            <a:extLst>
              <a:ext uri="{FF2B5EF4-FFF2-40B4-BE49-F238E27FC236}">
                <a16:creationId xmlns="" xmlns:a16="http://schemas.microsoft.com/office/drawing/2014/main" id="{755F003B-2E59-42FD-A7E7-C042CDDCA7F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3191" r="33191"/>
          <a:stretch/>
        </p:blipFill>
        <p:spPr>
          <a:xfrm>
            <a:off x="-54974" y="-28565"/>
            <a:ext cx="3456987" cy="6886565"/>
          </a:xfrm>
          <a:custGeom>
            <a:avLst/>
            <a:gdLst/>
            <a:ahLst/>
            <a:cxnLst/>
            <a:rect l="l" t="t" r="r" b="b"/>
            <a:pathLst>
              <a:path w="3458633" h="6858000">
                <a:moveTo>
                  <a:pt x="0" y="0"/>
                </a:moveTo>
                <a:lnTo>
                  <a:pt x="3174999" y="0"/>
                </a:lnTo>
                <a:lnTo>
                  <a:pt x="2294466" y="5223932"/>
                </a:lnTo>
                <a:lnTo>
                  <a:pt x="3458633" y="6853767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ln w="38100">
            <a:noFill/>
          </a:ln>
          <a:effectLst/>
        </p:spPr>
      </p:pic>
      <p:sp>
        <p:nvSpPr>
          <p:cNvPr id="33" name="Okvir za tekst 1">
            <a:extLst>
              <a:ext uri="{FF2B5EF4-FFF2-40B4-BE49-F238E27FC236}">
                <a16:creationId xmlns="" xmlns:a16="http://schemas.microsoft.com/office/drawing/2014/main" id="{A97B9121-1028-49DE-85B2-6BF59C3E0CFE}"/>
              </a:ext>
            </a:extLst>
          </p:cNvPr>
          <p:cNvSpPr txBox="1"/>
          <p:nvPr/>
        </p:nvSpPr>
        <p:spPr>
          <a:xfrm>
            <a:off x="0" y="26372"/>
            <a:ext cx="2971636" cy="1887803"/>
          </a:xfrm>
          <a:prstGeom prst="rect">
            <a:avLst/>
          </a:prstGeom>
          <a:solidFill>
            <a:srgbClr val="595959">
              <a:alpha val="45882"/>
            </a:srgbClr>
          </a:solidFill>
        </p:spPr>
        <p:txBody>
          <a:bodyPr rot="0" spcFirstLastPara="0" vert="horz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sr-Latn-R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457200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</a:pPr>
            <a:r>
              <a:rPr lang="en-US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 ОБУКЕ  И  РАСПОРЕД </a:t>
            </a:r>
            <a:r>
              <a:rPr lang="en-US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</a:t>
            </a:r>
            <a:endParaRPr lang="en-US" sz="2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TextBox 1">
            <a:extLst>
              <a:ext uri="{FF2B5EF4-FFF2-40B4-BE49-F238E27FC236}">
                <a16:creationId xmlns="" xmlns:a16="http://schemas.microsoft.com/office/drawing/2014/main" id="{4D5E5DF1-A2E0-4EB9-A327-A6BE998D2AE2}"/>
              </a:ext>
            </a:extLst>
          </p:cNvPr>
          <p:cNvSpPr txBox="1"/>
          <p:nvPr/>
        </p:nvSpPr>
        <p:spPr>
          <a:xfrm>
            <a:off x="3857767" y="288864"/>
            <a:ext cx="7506154" cy="5940088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sr-Latn-R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sr-Cyrl-RS" sz="2000" b="1" dirty="0" smtClean="0">
                <a:solidFill>
                  <a:srgbClr val="0C0C0C"/>
                </a:solidFill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09.00h</a:t>
            </a:r>
            <a:r>
              <a:rPr lang="sr-Latn-RS" sz="2000" b="1" dirty="0">
                <a:solidFill>
                  <a:srgbClr val="0C0C0C"/>
                </a:solidFill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 -</a:t>
            </a:r>
            <a:r>
              <a:rPr lang="sr-Cyrl-RS" sz="2000" b="1" dirty="0">
                <a:solidFill>
                  <a:srgbClr val="0C0C0C"/>
                </a:solidFill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 </a:t>
            </a:r>
            <a:r>
              <a:rPr lang="sr-Cyrl-RS" sz="2000" b="1" dirty="0" smtClean="0">
                <a:solidFill>
                  <a:srgbClr val="0C0C0C"/>
                </a:solidFill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10.00</a:t>
            </a:r>
            <a:r>
              <a:rPr lang="sr-Latn-RS" sz="2000" b="1" dirty="0" smtClean="0">
                <a:solidFill>
                  <a:srgbClr val="0C0C0C"/>
                </a:solidFill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h</a:t>
            </a:r>
            <a:endParaRPr lang="bs-Cyrl-BA" sz="2000" b="1" dirty="0">
              <a:solidFill>
                <a:srgbClr val="0C0C0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sr-Cyrl-R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sr-Latn-C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редности</a:t>
            </a:r>
            <a:r>
              <a:rPr lang="sr-Latn-C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sr-Latn-C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опасности</a:t>
            </a:r>
            <a:r>
              <a:rPr lang="sr-Latn-C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C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везане</a:t>
            </a:r>
            <a:r>
              <a:rPr lang="sr-Latn-C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C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</a:t>
            </a:r>
            <a:r>
              <a:rPr lang="sr-Latn-C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C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кориш</a:t>
            </a:r>
            <a:r>
              <a:rPr lang="sr-Cyrl-R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ћ</a:t>
            </a:r>
            <a:r>
              <a:rPr lang="sr-Latn-C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ење</a:t>
            </a:r>
            <a:r>
              <a:rPr lang="sr-Latn-C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C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интернета</a:t>
            </a:r>
            <a:r>
              <a:rPr lang="sr-Latn-C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sr-Latn-C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дигиталних</a:t>
            </a:r>
            <a:r>
              <a:rPr lang="sr-Latn-C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C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технологија</a:t>
            </a:r>
            <a:r>
              <a:rPr lang="sr-Cyrl-R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 в</a:t>
            </a:r>
            <a:r>
              <a:rPr lang="sr-Latn-C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рсте</a:t>
            </a:r>
            <a:r>
              <a:rPr lang="sr-Latn-C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C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sr-Latn-C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облици</a:t>
            </a:r>
            <a:r>
              <a:rPr lang="sr-Latn-C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C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насиља</a:t>
            </a:r>
            <a:r>
              <a:rPr lang="sr-Latn-C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у </a:t>
            </a:r>
            <a:r>
              <a:rPr lang="sr-Latn-C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дигиталном</a:t>
            </a:r>
            <a:r>
              <a:rPr lang="sr-Latn-C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C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окружењу</a:t>
            </a:r>
            <a:r>
              <a:rPr lang="bs-Cyrl-BA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sr-Latn-C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bs-Cyrl-BA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sr-Latn-C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ревентивне</a:t>
            </a:r>
            <a:r>
              <a:rPr lang="sr-Latn-C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C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мјере</a:t>
            </a:r>
            <a:r>
              <a:rPr lang="sr-Latn-C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sr-Latn-C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мјере</a:t>
            </a:r>
            <a:r>
              <a:rPr lang="sr-Latn-C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C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заштите</a:t>
            </a:r>
            <a:r>
              <a:rPr lang="sr-Latn-C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у </a:t>
            </a:r>
            <a:r>
              <a:rPr lang="sr-Latn-C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дигиталном</a:t>
            </a:r>
            <a:r>
              <a:rPr lang="sr-Latn-C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C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окружењу</a:t>
            </a:r>
            <a:r>
              <a:rPr lang="sr-Latn-C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C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</a:t>
            </a:r>
            <a:r>
              <a:rPr lang="sr-Latn-C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C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посебним</a:t>
            </a:r>
            <a:r>
              <a:rPr lang="sr-Latn-C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C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нагласком</a:t>
            </a:r>
            <a:r>
              <a:rPr lang="sr-Latn-C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C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sr-Latn-C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C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преношење</a:t>
            </a:r>
            <a:r>
              <a:rPr lang="sr-Latn-C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C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знања</a:t>
            </a:r>
            <a:r>
              <a:rPr lang="sr-Latn-C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C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дјеци</a:t>
            </a:r>
            <a:r>
              <a:rPr lang="bs-Cyrl-BA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 а</a:t>
            </a:r>
            <a:r>
              <a:rPr lang="sr-Latn-C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нализа</a:t>
            </a:r>
            <a:r>
              <a:rPr lang="sr-Latn-C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C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sr-Latn-C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презентација</a:t>
            </a:r>
            <a:r>
              <a:rPr lang="sr-Latn-C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C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случајева</a:t>
            </a:r>
            <a:r>
              <a:rPr lang="sr-Latn-C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C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из</a:t>
            </a:r>
            <a:r>
              <a:rPr lang="sr-Latn-C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C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праксе</a:t>
            </a:r>
            <a:r>
              <a:rPr lang="sr-Latn-C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sr-Latn-C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механизми</a:t>
            </a:r>
            <a:r>
              <a:rPr lang="sr-Latn-C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C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пријављивања</a:t>
            </a:r>
            <a:r>
              <a:rPr lang="sr-Latn-C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C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насиља</a:t>
            </a:r>
            <a:r>
              <a:rPr lang="sr-Latn-C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у </a:t>
            </a:r>
            <a:r>
              <a:rPr lang="sr-Latn-C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дигиталном</a:t>
            </a:r>
            <a:r>
              <a:rPr lang="sr-Latn-C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C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окружењу</a:t>
            </a:r>
            <a:r>
              <a:rPr lang="sr-Latn-C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sr-Cyrl-R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sr-Cyrl-RS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sr-Cyrl-R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Оливије </a:t>
            </a:r>
            <a:r>
              <a:rPr lang="sr-Cyrl-R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Зимоњ</a:t>
            </a:r>
            <a:r>
              <a:rPr lang="en-GB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sr-Cyrl-R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sr-Cyrl-R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начелник </a:t>
            </a:r>
            <a:r>
              <a:rPr lang="sr-Cyrl-R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Одјељења</a:t>
            </a:r>
            <a:r>
              <a:rPr lang="sr-Cyrl-R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за </a:t>
            </a:r>
            <a:r>
              <a:rPr lang="sr-Cyrl-R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високотехнолошки</a:t>
            </a:r>
            <a:r>
              <a:rPr lang="sr-Cyrl-R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криминалитет</a:t>
            </a:r>
            <a:endParaRPr lang="sr-Cyrl-R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sr-Cyrl-RS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10.00</a:t>
            </a:r>
            <a:r>
              <a:rPr lang="sr-Latn-RS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 </a:t>
            </a:r>
            <a:r>
              <a:rPr lang="sr-Latn-R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 </a:t>
            </a:r>
            <a:r>
              <a:rPr lang="sr-Cyrl-RS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10.30h</a:t>
            </a:r>
            <a:r>
              <a:rPr lang="sr-Cyrl-R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bs-Cyrl-BA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bs-Cyrl-BA" sz="20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sr-Cyrl-RS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Пауза</a:t>
            </a:r>
            <a:endParaRPr lang="sr-Latn-R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sr-Cyrl-RS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10.30h </a:t>
            </a:r>
            <a:r>
              <a:rPr lang="sr-Cyrl-R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- </a:t>
            </a:r>
            <a:r>
              <a:rPr lang="bs-Cyrl-BA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11.10</a:t>
            </a:r>
            <a:r>
              <a:rPr lang="sr-Cyrl-RS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h</a:t>
            </a:r>
            <a:r>
              <a:rPr lang="sr-Cyrl-R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  </a:t>
            </a:r>
            <a:r>
              <a:rPr lang="bs-Cyrl-BA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Безбједност у дигиталном свијету</a:t>
            </a:r>
            <a:endParaRPr lang="sr-Latn-RS" sz="20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ea typeface="+mn-lt"/>
              <a:cs typeface="Times New Roman" panose="02020603050405020304" pitchFamily="18" charset="0"/>
            </a:endParaRPr>
          </a:p>
          <a:p>
            <a:pPr algn="just"/>
            <a:r>
              <a:rPr lang="bs-Cyrl-BA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11.10</a:t>
            </a:r>
            <a:r>
              <a:rPr lang="sr-Cyrl-RS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 </a:t>
            </a:r>
            <a:r>
              <a:rPr lang="sr-Cyrl-R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sr-Cyrl-RS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11.45h</a:t>
            </a:r>
            <a:r>
              <a:rPr lang="sr-Cyrl-R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 </a:t>
            </a:r>
            <a:endParaRPr lang="en-US" sz="20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ea typeface="+mn-lt"/>
              <a:cs typeface="Times New Roman" panose="02020603050405020304" pitchFamily="18" charset="0"/>
            </a:endParaRPr>
          </a:p>
          <a:p>
            <a:pPr algn="just"/>
            <a:r>
              <a:rPr lang="bs-Cyrl-BA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Планирање и програмирање наставе: Безбједност у дигиталном свијету - креирање задатака по нивоима знања (</a:t>
            </a:r>
            <a:r>
              <a:rPr lang="bs-Cyrl-BA" sz="2000" dirty="0"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радионица)</a:t>
            </a:r>
          </a:p>
          <a:p>
            <a:pPr algn="just"/>
            <a:r>
              <a:rPr lang="ru-RU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 петнаестоминутно вјежбање</a:t>
            </a:r>
            <a:endParaRPr lang="sr-Cyrl-RS" sz="20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000" b="1" dirty="0"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11.45h - 12.00h 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1076325"/>
            <a:r>
              <a:rPr lang="sr-Latn-CS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E</a:t>
            </a:r>
            <a:r>
              <a:rPr lang="bs-Cyrl-BA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валуација, дискусија, анализа презентованог, оцјена </a:t>
            </a:r>
            <a:r>
              <a:rPr lang="sr-Latn-CS" sz="20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обуке</a:t>
            </a:r>
            <a:r>
              <a:rPr lang="bs-Cyrl-BA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, приједлози за унапређење</a:t>
            </a:r>
            <a:endParaRPr lang="ru-RU" sz="20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8550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96F01557-A62A-46CD-A742-324832D22F65}"/>
              </a:ext>
            </a:extLst>
          </p:cNvPr>
          <p:cNvSpPr txBox="1"/>
          <p:nvPr/>
        </p:nvSpPr>
        <p:spPr>
          <a:xfrm>
            <a:off x="4724400" y="3200400"/>
            <a:ext cx="27432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/>
              <a:t>Click to add text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="" xmlns:a16="http://schemas.microsoft.com/office/drawing/2014/main" id="{CE6F5029-A148-4C18-ACD1-3CF97A757AC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78726034"/>
              </p:ext>
            </p:extLst>
          </p:nvPr>
        </p:nvGraphicFramePr>
        <p:xfrm>
          <a:off x="3248025" y="1609725"/>
          <a:ext cx="8075585" cy="39052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075585">
                  <a:extLst>
                    <a:ext uri="{9D8B030D-6E8A-4147-A177-3AD203B41FA5}">
                      <a16:colId xmlns="" xmlns:a16="http://schemas.microsoft.com/office/drawing/2014/main" val="1968962545"/>
                    </a:ext>
                  </a:extLst>
                </a:gridCol>
              </a:tblGrid>
              <a:tr h="3905273">
                <a:tc>
                  <a:txBody>
                    <a:bodyPr/>
                    <a:lstStyle/>
                    <a:p>
                      <a:pPr marL="342900" indent="-342900">
                        <a:spcBef>
                          <a:spcPts val="600"/>
                        </a:spcBef>
                        <a:spcAft>
                          <a:spcPts val="600"/>
                        </a:spcAft>
                        <a:buAutoNum type="arabicPeriod"/>
                      </a:pPr>
                      <a:endParaRPr lang="sr-Cyrl-RS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/>
                      </a:endParaRPr>
                    </a:p>
                    <a:p>
                      <a:pPr marL="457200" indent="-457200">
                        <a:spcBef>
                          <a:spcPts val="600"/>
                        </a:spcBef>
                        <a:spcAft>
                          <a:spcPts val="600"/>
                        </a:spcAft>
                        <a:buAutoNum type="arabicPeriod"/>
                      </a:pPr>
                      <a:r>
                        <a:rPr lang="sr-Cyrl-RS" sz="24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Times New Roman"/>
                        </a:rPr>
                        <a:t>Дигитални уређаји и здравље </a:t>
                      </a:r>
                    </a:p>
                    <a:p>
                      <a:pPr marL="400050" indent="-457200">
                        <a:spcBef>
                          <a:spcPts val="600"/>
                        </a:spcBef>
                        <a:spcAft>
                          <a:spcPts val="600"/>
                        </a:spcAft>
                        <a:buAutoNum type="arabicPeriod"/>
                      </a:pPr>
                      <a:r>
                        <a:rPr lang="sr-Cyrl-RS" sz="24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Times New Roman"/>
                        </a:rPr>
                        <a:t>Заштита личних података</a:t>
                      </a:r>
                    </a:p>
                    <a:p>
                      <a:pPr marL="400050" indent="-457200">
                        <a:spcBef>
                          <a:spcPts val="600"/>
                        </a:spcBef>
                        <a:spcAft>
                          <a:spcPts val="600"/>
                        </a:spcAft>
                        <a:buAutoNum type="arabicPeriod"/>
                      </a:pPr>
                      <a:r>
                        <a:rPr lang="bs-Cyrl-BA" sz="2400" b="1" noProof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Times New Roman"/>
                        </a:rPr>
                        <a:t>Интернет бонтон</a:t>
                      </a:r>
                    </a:p>
                    <a:p>
                      <a:pPr marL="400050" indent="-457200">
                        <a:spcBef>
                          <a:spcPts val="600"/>
                        </a:spcBef>
                        <a:spcAft>
                          <a:spcPts val="600"/>
                        </a:spcAft>
                        <a:buAutoNum type="arabicPeriod"/>
                      </a:pPr>
                      <a:r>
                        <a:rPr lang="bs-Cyrl-BA" sz="2400" b="1" noProof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Times New Roman"/>
                        </a:rPr>
                        <a:t>Права и обавезе у дигиталном свијету</a:t>
                      </a:r>
                    </a:p>
                    <a:p>
                      <a:pPr marL="400050" indent="-457200">
                        <a:spcBef>
                          <a:spcPts val="600"/>
                        </a:spcBef>
                        <a:spcAft>
                          <a:spcPts val="600"/>
                        </a:spcAft>
                        <a:buAutoNum type="arabicPeriod"/>
                      </a:pPr>
                      <a:r>
                        <a:rPr lang="bs-Cyrl-BA" sz="2400" b="1" noProof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Times New Roman"/>
                        </a:rPr>
                        <a:t>Безбједност у дигиталном свијету</a:t>
                      </a:r>
                    </a:p>
                    <a:p>
                      <a:pPr marL="400050" indent="-457200">
                        <a:spcBef>
                          <a:spcPts val="600"/>
                        </a:spcBef>
                        <a:spcAft>
                          <a:spcPts val="600"/>
                        </a:spcAft>
                        <a:buAutoNum type="arabicPeriod"/>
                      </a:pPr>
                      <a:r>
                        <a:rPr lang="bs-Cyrl-BA" sz="2400" b="1" noProof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Times New Roman"/>
                        </a:rPr>
                        <a:t>Заштита дигиталних уређаја и безбједно одлагање </a:t>
                      </a:r>
                      <a:r>
                        <a:rPr lang="sr-Cyrl-RS" sz="24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Times New Roman"/>
                        </a:rPr>
                        <a:t>дигиталног </a:t>
                      </a:r>
                      <a:r>
                        <a:rPr lang="sr-Cyrl-RS" sz="24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Times New Roman"/>
                        </a:rPr>
                        <a:t>отпада</a:t>
                      </a:r>
                    </a:p>
                  </a:txBody>
                  <a:tcPr marL="68580" marR="68580" marT="0" marB="0"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14855454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04BD9B1F-6726-44C0-8221-24C30C4C9ADE}"/>
              </a:ext>
            </a:extLst>
          </p:cNvPr>
          <p:cNvSpPr txBox="1"/>
          <p:nvPr/>
        </p:nvSpPr>
        <p:spPr>
          <a:xfrm>
            <a:off x="3611952" y="304620"/>
            <a:ext cx="7257690" cy="83099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400" b="1">
                <a:latin typeface="Times New Roman"/>
                <a:cs typeface="Times New Roman"/>
              </a:rPr>
              <a:t>САДРЖАЈИ ТЕМЕ БЕЗБЈЕДНО КОРИШЋЕЊЕ </a:t>
            </a:r>
            <a:endParaRPr lang="sr-Latn-RS"/>
          </a:p>
          <a:p>
            <a:r>
              <a:rPr lang="en-US" sz="2400" b="1">
                <a:latin typeface="Times New Roman"/>
                <a:cs typeface="Times New Roman"/>
              </a:rPr>
              <a:t>                 ДИГИТАЛНИХ УРЕЂАЈА</a:t>
            </a:r>
            <a:endParaRPr lang="en-US"/>
          </a:p>
        </p:txBody>
      </p:sp>
      <p:pic>
        <p:nvPicPr>
          <p:cNvPr id="8" name="Slika 24" descr="Slika na kojoj se nalazi tekst, clipart&#10;&#10;Opis je automatski generisan">
            <a:extLst>
              <a:ext uri="{FF2B5EF4-FFF2-40B4-BE49-F238E27FC236}">
                <a16:creationId xmlns="" xmlns:a16="http://schemas.microsoft.com/office/drawing/2014/main" id="{ADE22BB5-77F2-4F48-8D99-22A2F45CF6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070" y="4536812"/>
            <a:ext cx="1719674" cy="2326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5336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kvir za tekst 2">
            <a:extLst>
              <a:ext uri="{FF2B5EF4-FFF2-40B4-BE49-F238E27FC236}">
                <a16:creationId xmlns="" xmlns:a16="http://schemas.microsoft.com/office/drawing/2014/main" id="{E318F3C4-2135-47FC-8CD7-5AEC857001FC}"/>
              </a:ext>
            </a:extLst>
          </p:cNvPr>
          <p:cNvSpPr txBox="1"/>
          <p:nvPr/>
        </p:nvSpPr>
        <p:spPr>
          <a:xfrm>
            <a:off x="1813379" y="149225"/>
            <a:ext cx="2743200" cy="230832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400" b="1" dirty="0">
                <a:latin typeface="Times New Roman"/>
                <a:cs typeface="Segoe UI"/>
              </a:rPr>
              <a:t>САДРЖАЈ</a:t>
            </a:r>
            <a:endParaRPr lang="en-US" sz="2400" dirty="0">
              <a:latin typeface="Times New Roman"/>
              <a:cs typeface="Segoe UI"/>
            </a:endParaRPr>
          </a:p>
          <a:p>
            <a:endParaRPr lang="en-US" sz="2400" b="1" dirty="0">
              <a:latin typeface="Times New Roman"/>
              <a:cs typeface="Segoe UI"/>
            </a:endParaRPr>
          </a:p>
          <a:p>
            <a:endParaRPr lang="en-US" sz="2400" b="1" dirty="0">
              <a:latin typeface="Times New Roman"/>
              <a:cs typeface="Segoe UI"/>
            </a:endParaRPr>
          </a:p>
          <a:p>
            <a:r>
              <a:rPr lang="sr-Cyrl-RS" sz="2400" b="1" dirty="0">
                <a:latin typeface="Times New Roman"/>
                <a:cs typeface="Segoe UI"/>
              </a:rPr>
              <a:t>Дигитални уређаји и здравље </a:t>
            </a:r>
          </a:p>
        </p:txBody>
      </p:sp>
      <p:sp>
        <p:nvSpPr>
          <p:cNvPr id="4" name="Okvir za tekst 3">
            <a:extLst>
              <a:ext uri="{FF2B5EF4-FFF2-40B4-BE49-F238E27FC236}">
                <a16:creationId xmlns="" xmlns:a16="http://schemas.microsoft.com/office/drawing/2014/main" id="{02C4DB32-17EA-441B-B4E1-353B6001210F}"/>
              </a:ext>
            </a:extLst>
          </p:cNvPr>
          <p:cNvSpPr txBox="1"/>
          <p:nvPr/>
        </p:nvSpPr>
        <p:spPr>
          <a:xfrm>
            <a:off x="4343400" y="234437"/>
            <a:ext cx="7481300" cy="203132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bs-Cyrl-BA" dirty="0">
                <a:latin typeface="Times New Roman"/>
                <a:cs typeface="Arial"/>
              </a:rPr>
              <a:t> </a:t>
            </a:r>
            <a:r>
              <a:rPr lang="bs-Cyrl-BA" b="1" dirty="0">
                <a:latin typeface="Times New Roman"/>
                <a:cs typeface="Arial"/>
              </a:rPr>
              <a:t>ИСХОДИ</a:t>
            </a:r>
            <a:r>
              <a:rPr lang="bs-Cyrl-BA" b="1" dirty="0" smtClean="0">
                <a:latin typeface="Times New Roman"/>
                <a:cs typeface="Arial"/>
              </a:rPr>
              <a:t>:</a:t>
            </a:r>
            <a:endParaRPr lang="bs-Cyrl-BA" dirty="0">
              <a:latin typeface="Times New Roman"/>
              <a:cs typeface="Arial"/>
            </a:endParaRPr>
          </a:p>
          <a:p>
            <a:pPr marL="285750" indent="-285750">
              <a:buFont typeface="Arial"/>
              <a:buChar char="•"/>
            </a:pPr>
            <a:r>
              <a:rPr lang="bs-Cyrl-BA" dirty="0">
                <a:latin typeface="Times New Roman"/>
                <a:cs typeface="Arial"/>
              </a:rPr>
              <a:t>препознаје  опасности по здравље због прекомјерног или неправилног коришћења дигиталних уређаја;</a:t>
            </a:r>
            <a:r>
              <a:rPr lang="en-US" dirty="0">
                <a:latin typeface="Times New Roman"/>
                <a:cs typeface="Arial"/>
              </a:rPr>
              <a:t>​</a:t>
            </a:r>
          </a:p>
          <a:p>
            <a:pPr marL="285750" indent="-285750">
              <a:buFont typeface="Arial"/>
              <a:buChar char="•"/>
            </a:pPr>
            <a:r>
              <a:rPr lang="bs-Cyrl-BA" dirty="0">
                <a:latin typeface="Times New Roman"/>
                <a:cs typeface="Arial"/>
              </a:rPr>
              <a:t>објасни штетност дуготрајног коришћења рачунара, </a:t>
            </a:r>
            <a:r>
              <a:rPr lang="bs-Cyrl-BA" dirty="0" smtClean="0">
                <a:latin typeface="Times New Roman"/>
                <a:cs typeface="Arial"/>
              </a:rPr>
              <a:t>телефона, </a:t>
            </a:r>
            <a:r>
              <a:rPr lang="bs-Cyrl-BA" dirty="0">
                <a:latin typeface="Times New Roman"/>
                <a:cs typeface="Arial"/>
              </a:rPr>
              <a:t>таблета или паметног телевизора;</a:t>
            </a:r>
            <a:r>
              <a:rPr lang="en-US" dirty="0">
                <a:latin typeface="Times New Roman"/>
                <a:cs typeface="Arial"/>
              </a:rPr>
              <a:t>​</a:t>
            </a:r>
          </a:p>
          <a:p>
            <a:pPr marL="285750" indent="-285750">
              <a:buFont typeface="Arial"/>
              <a:buChar char="•"/>
            </a:pPr>
            <a:r>
              <a:rPr lang="bs-Cyrl-BA" dirty="0">
                <a:latin typeface="Times New Roman"/>
                <a:cs typeface="Arial"/>
              </a:rPr>
              <a:t>закључи који разлози могу довести до умора током рада на дигиталним уређајима.</a:t>
            </a:r>
            <a:endParaRPr lang="en-US" dirty="0">
              <a:latin typeface="Times New Roman"/>
              <a:cs typeface="Arial"/>
            </a:endParaRPr>
          </a:p>
        </p:txBody>
      </p:sp>
      <p:pic>
        <p:nvPicPr>
          <p:cNvPr id="5" name="Slika 5">
            <a:extLst>
              <a:ext uri="{FF2B5EF4-FFF2-40B4-BE49-F238E27FC236}">
                <a16:creationId xmlns="" xmlns:a16="http://schemas.microsoft.com/office/drawing/2014/main" id="{E81C9C43-A7D7-42CA-9AE9-F3488F9910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10542" y="2307628"/>
            <a:ext cx="6814158" cy="4549622"/>
          </a:xfrm>
          <a:prstGeom prst="rect">
            <a:avLst/>
          </a:prstGeom>
        </p:spPr>
      </p:pic>
      <p:sp>
        <p:nvSpPr>
          <p:cNvPr id="8" name="TextBox 14">
            <a:extLst>
              <a:ext uri="{FF2B5EF4-FFF2-40B4-BE49-F238E27FC236}">
                <a16:creationId xmlns="" xmlns:a16="http://schemas.microsoft.com/office/drawing/2014/main" id="{9574A519-056C-4485-A9ED-BB005664CBB7}"/>
              </a:ext>
            </a:extLst>
          </p:cNvPr>
          <p:cNvSpPr txBox="1"/>
          <p:nvPr/>
        </p:nvSpPr>
        <p:spPr>
          <a:xfrm>
            <a:off x="2437483" y="3997723"/>
            <a:ext cx="2325944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bs-Cyrl-BA">
                <a:latin typeface="Times New Roman"/>
                <a:cs typeface="Times New Roman"/>
              </a:rPr>
              <a:t>Примјер задатка:</a:t>
            </a:r>
          </a:p>
        </p:txBody>
      </p:sp>
    </p:spTree>
    <p:extLst>
      <p:ext uri="{BB962C8B-B14F-4D97-AF65-F5344CB8AC3E}">
        <p14:creationId xmlns:p14="http://schemas.microsoft.com/office/powerpoint/2010/main" val="617143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8976" y="935905"/>
            <a:ext cx="9510327" cy="537361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4174293" y="474240"/>
            <a:ext cx="440146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r-Cyrl-RS" sz="2400" b="1" dirty="0">
                <a:latin typeface="Times New Roman"/>
                <a:cs typeface="Segoe UI"/>
              </a:rPr>
              <a:t>Дигитални уређаји и здравље</a:t>
            </a:r>
            <a:r>
              <a:rPr lang="sr-Cyrl-RS" b="1" dirty="0">
                <a:latin typeface="Times New Roman"/>
                <a:cs typeface="Segoe UI"/>
              </a:rPr>
              <a:t> </a:t>
            </a:r>
            <a:endParaRPr lang="sr-Cyrl-RS" b="1" dirty="0">
              <a:latin typeface="Times New Roman"/>
              <a:cs typeface="Segoe UI"/>
            </a:endParaRPr>
          </a:p>
        </p:txBody>
      </p:sp>
    </p:spTree>
    <p:extLst>
      <p:ext uri="{BB962C8B-B14F-4D97-AF65-F5344CB8AC3E}">
        <p14:creationId xmlns:p14="http://schemas.microsoft.com/office/powerpoint/2010/main" val="771144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kvir za tekst 3">
            <a:extLst>
              <a:ext uri="{FF2B5EF4-FFF2-40B4-BE49-F238E27FC236}">
                <a16:creationId xmlns="" xmlns:a16="http://schemas.microsoft.com/office/drawing/2014/main" id="{CF405CB9-EDB5-44BD-A48A-303BB881234A}"/>
              </a:ext>
            </a:extLst>
          </p:cNvPr>
          <p:cNvSpPr txBox="1"/>
          <p:nvPr/>
        </p:nvSpPr>
        <p:spPr>
          <a:xfrm>
            <a:off x="1411941" y="468540"/>
            <a:ext cx="2769951" cy="230832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САДРЖАЈ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sr-Cyrl-R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Заштита </a:t>
            </a:r>
            <a:r>
              <a:rPr lang="sr-Cyrl-R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личних</a:t>
            </a:r>
            <a:r>
              <a:rPr lang="sr-Cyrl-R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R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података</a:t>
            </a:r>
            <a:r>
              <a:rPr lang="sr-Latn-R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sr-Cyrl-R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Okvir za tekst 6">
            <a:extLst>
              <a:ext uri="{FF2B5EF4-FFF2-40B4-BE49-F238E27FC236}">
                <a16:creationId xmlns="" xmlns:a16="http://schemas.microsoft.com/office/drawing/2014/main" id="{168D2E16-D568-4CAD-B4D0-7B27EF36D6AE}"/>
              </a:ext>
            </a:extLst>
          </p:cNvPr>
          <p:cNvSpPr txBox="1"/>
          <p:nvPr/>
        </p:nvSpPr>
        <p:spPr>
          <a:xfrm>
            <a:off x="4539932" y="468540"/>
            <a:ext cx="7322185" cy="175432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bs-Cyrl-BA" dirty="0">
                <a:latin typeface="Times New Roman"/>
                <a:cs typeface="Times New Roman"/>
              </a:rPr>
              <a:t> </a:t>
            </a:r>
            <a:r>
              <a:rPr lang="bs-Cyrl-BA" b="1" dirty="0">
                <a:latin typeface="Times New Roman"/>
                <a:cs typeface="Times New Roman"/>
              </a:rPr>
              <a:t>ИСХОДИ</a:t>
            </a:r>
            <a:r>
              <a:rPr lang="bs-Cyrl-BA" b="1" dirty="0" smtClean="0">
                <a:latin typeface="Times New Roman"/>
                <a:cs typeface="Times New Roman"/>
              </a:rPr>
              <a:t>:</a:t>
            </a:r>
            <a:endParaRPr lang="bs-Cyrl-BA" b="1" dirty="0">
              <a:latin typeface="Times New Roman"/>
              <a:cs typeface="Times New Roman"/>
            </a:endParaRPr>
          </a:p>
          <a:p>
            <a:pPr marL="285750" indent="-285750">
              <a:buFont typeface="Arial,Sans-Serif"/>
              <a:buChar char="•"/>
            </a:pPr>
            <a:r>
              <a:rPr lang="bs-Cyrl-BA" dirty="0">
                <a:latin typeface="Times New Roman"/>
                <a:cs typeface="Times New Roman"/>
              </a:rPr>
              <a:t>​наброји личне податке које не смије дијели</a:t>
            </a:r>
            <a:r>
              <a:rPr lang="en-US" dirty="0" err="1">
                <a:latin typeface="Times New Roman"/>
                <a:cs typeface="Times New Roman"/>
              </a:rPr>
              <a:t>ти</a:t>
            </a:r>
            <a:r>
              <a:rPr lang="bs-Cyrl-BA" dirty="0">
                <a:latin typeface="Times New Roman"/>
                <a:cs typeface="Times New Roman"/>
              </a:rPr>
              <a:t> (име и презиме, адреса, број телефона, датум рођења, школа и разред, подаци о родитељима);</a:t>
            </a:r>
            <a:endParaRPr lang="en-US" dirty="0">
              <a:latin typeface="Times New Roman"/>
              <a:ea typeface="+mn-lt"/>
              <a:cs typeface="Times New Roman"/>
            </a:endParaRPr>
          </a:p>
          <a:p>
            <a:pPr marL="285750" indent="-285750">
              <a:buFont typeface="Arial,Sans-Serif"/>
              <a:buChar char="•"/>
            </a:pPr>
            <a:r>
              <a:rPr lang="bs-Cyrl-BA" dirty="0">
                <a:latin typeface="Times New Roman"/>
                <a:cs typeface="Times New Roman"/>
              </a:rPr>
              <a:t>oбјасни важност чувања личних података;</a:t>
            </a:r>
            <a:endParaRPr lang="en-US" dirty="0">
              <a:latin typeface="Times New Roman"/>
              <a:ea typeface="+mn-lt"/>
              <a:cs typeface="Times New Roman"/>
            </a:endParaRPr>
          </a:p>
          <a:p>
            <a:pPr marL="285750" indent="-285750">
              <a:buFont typeface="Arial,Sans-Serif"/>
              <a:buChar char="•"/>
            </a:pPr>
            <a:r>
              <a:rPr lang="bs-Cyrl-BA" dirty="0">
                <a:latin typeface="Times New Roman"/>
                <a:cs typeface="Times New Roman"/>
              </a:rPr>
              <a:t>одговорно користи свој лични и дигитални идентитет.</a:t>
            </a:r>
            <a:endParaRPr lang="en-US" dirty="0">
              <a:latin typeface="Times New Roman"/>
              <a:ea typeface="+mn-lt"/>
              <a:cs typeface="Times New Roman"/>
            </a:endParaRPr>
          </a:p>
          <a:p>
            <a:endParaRPr lang="bs-Cyrl-BA" dirty="0">
              <a:latin typeface="Times New Roman"/>
              <a:cs typeface="Times New Roman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E150AF69-CE22-4E64-BE2C-5E28D7D63C6A}"/>
              </a:ext>
            </a:extLst>
          </p:cNvPr>
          <p:cNvSpPr txBox="1"/>
          <p:nvPr/>
        </p:nvSpPr>
        <p:spPr>
          <a:xfrm>
            <a:off x="4724400" y="3200400"/>
            <a:ext cx="27432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endParaRPr lang="en-US"/>
          </a:p>
        </p:txBody>
      </p:sp>
      <p:sp>
        <p:nvSpPr>
          <p:cNvPr id="9" name="TextBox 14">
            <a:extLst>
              <a:ext uri="{FF2B5EF4-FFF2-40B4-BE49-F238E27FC236}">
                <a16:creationId xmlns="" xmlns:a16="http://schemas.microsoft.com/office/drawing/2014/main" id="{8B26492E-8092-4BDC-9E7E-5A97F52F5189}"/>
              </a:ext>
            </a:extLst>
          </p:cNvPr>
          <p:cNvSpPr txBox="1"/>
          <p:nvPr/>
        </p:nvSpPr>
        <p:spPr>
          <a:xfrm>
            <a:off x="2166110" y="3886298"/>
            <a:ext cx="2325944" cy="64633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bs-Cyrl-BA">
                <a:latin typeface="Times New Roman"/>
                <a:cs typeface="Times New Roman"/>
              </a:rPr>
              <a:t>Примјер задатка:</a:t>
            </a:r>
          </a:p>
          <a:p>
            <a:endParaRPr lang="bs-Cyrl-BA">
              <a:latin typeface="Times New Roman"/>
              <a:cs typeface="Times New Roman"/>
            </a:endParaRPr>
          </a:p>
        </p:txBody>
      </p:sp>
      <p:pic>
        <p:nvPicPr>
          <p:cNvPr id="2" name="Slika 2">
            <a:extLst>
              <a:ext uri="{FF2B5EF4-FFF2-40B4-BE49-F238E27FC236}">
                <a16:creationId xmlns="" xmlns:a16="http://schemas.microsoft.com/office/drawing/2014/main" id="{FACAFADA-6410-4776-A189-89B78423C4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29150" y="2226034"/>
            <a:ext cx="7143750" cy="44633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976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226F5CDB-4B3F-4E95-8A4D-237D205D4CB9}"/>
              </a:ext>
            </a:extLst>
          </p:cNvPr>
          <p:cNvSpPr txBox="1"/>
          <p:nvPr/>
        </p:nvSpPr>
        <p:spPr>
          <a:xfrm>
            <a:off x="1676939" y="1346272"/>
            <a:ext cx="2743200" cy="46166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2400" b="1" dirty="0" err="1">
                <a:latin typeface="Times New Roman"/>
                <a:cs typeface="Times New Roman"/>
              </a:rPr>
              <a:t>Интернет</a:t>
            </a:r>
            <a:r>
              <a:rPr lang="en-GB" sz="2400" b="1" dirty="0">
                <a:latin typeface="Times New Roman"/>
                <a:cs typeface="Times New Roman"/>
              </a:rPr>
              <a:t> </a:t>
            </a:r>
            <a:r>
              <a:rPr lang="en-GB" sz="2400" b="1" dirty="0" err="1">
                <a:latin typeface="Times New Roman"/>
                <a:cs typeface="Times New Roman"/>
              </a:rPr>
              <a:t>бонтон</a:t>
            </a:r>
            <a:r>
              <a:rPr lang="sr-Cyrl-RS" sz="2400" b="1" dirty="0">
                <a:latin typeface="Times New Roman"/>
                <a:cs typeface="Times New Roman"/>
              </a:rPr>
              <a:t> </a:t>
            </a:r>
            <a:endParaRPr lang="en-US" sz="2400" dirty="0"/>
          </a:p>
        </p:txBody>
      </p:sp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F62958A3-2D92-46B7-965A-D2FF6C69AFC1}"/>
              </a:ext>
            </a:extLst>
          </p:cNvPr>
          <p:cNvSpPr txBox="1"/>
          <p:nvPr/>
        </p:nvSpPr>
        <p:spPr>
          <a:xfrm>
            <a:off x="4667239" y="330609"/>
            <a:ext cx="5612561" cy="147732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buFont typeface="Arial,Sans-Serif"/>
              <a:buChar char="•"/>
            </a:pPr>
            <a:endParaRPr lang="bs-Cyrl-BA" dirty="0">
              <a:latin typeface="Times New Roman"/>
              <a:cs typeface="Times New Roman"/>
            </a:endParaRPr>
          </a:p>
          <a:p>
            <a:r>
              <a:rPr lang="bs-Cyrl-BA" b="1" dirty="0">
                <a:latin typeface="Times New Roman"/>
                <a:cs typeface="Times New Roman"/>
              </a:rPr>
              <a:t>ИСХОДИ</a:t>
            </a:r>
            <a:r>
              <a:rPr lang="bs-Cyrl-BA" b="1" dirty="0" smtClean="0">
                <a:latin typeface="Times New Roman"/>
                <a:cs typeface="Times New Roman"/>
              </a:rPr>
              <a:t>:</a:t>
            </a:r>
            <a:endParaRPr lang="bs-Cyrl-BA" dirty="0">
              <a:latin typeface="Times New Roman"/>
              <a:cs typeface="Times New Roman"/>
            </a:endParaRPr>
          </a:p>
          <a:p>
            <a:pPr marL="285750" indent="-285750">
              <a:buFont typeface="Arial,Sans-Serif"/>
              <a:buChar char="•"/>
            </a:pPr>
            <a:r>
              <a:rPr lang="bs-Cyrl-BA" dirty="0">
                <a:latin typeface="Times New Roman"/>
                <a:cs typeface="Times New Roman"/>
              </a:rPr>
              <a:t>наведе правила лијепог и пристојног понашања; </a:t>
            </a:r>
            <a:endParaRPr lang="bs-Cyrl-BA" dirty="0">
              <a:ea typeface="+mn-lt"/>
              <a:cs typeface="+mn-lt"/>
            </a:endParaRPr>
          </a:p>
          <a:p>
            <a:pPr marL="285750" indent="-285750">
              <a:buFont typeface="Arial,Sans-Serif"/>
              <a:buChar char="•"/>
            </a:pPr>
            <a:r>
              <a:rPr lang="bs-Cyrl-BA" dirty="0">
                <a:latin typeface="Times New Roman"/>
                <a:cs typeface="Times New Roman"/>
              </a:rPr>
              <a:t>разликује примјерену и увредљиву поруку;</a:t>
            </a:r>
            <a:endParaRPr lang="bs-Cyrl-BA" dirty="0">
              <a:ea typeface="+mn-lt"/>
              <a:cs typeface="+mn-lt"/>
            </a:endParaRPr>
          </a:p>
          <a:p>
            <a:pPr marL="285750" indent="-285750">
              <a:buFont typeface="Arial,Sans-Serif"/>
              <a:buChar char="•"/>
            </a:pPr>
            <a:r>
              <a:rPr lang="bs-Cyrl-BA" dirty="0">
                <a:latin typeface="Times New Roman"/>
                <a:cs typeface="Times New Roman"/>
              </a:rPr>
              <a:t>пристојно одговара на поруку.</a:t>
            </a: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4D195AB2-EB9F-4BE8-A080-997D57DACEFF}"/>
              </a:ext>
            </a:extLst>
          </p:cNvPr>
          <p:cNvSpPr txBox="1"/>
          <p:nvPr/>
        </p:nvSpPr>
        <p:spPr>
          <a:xfrm>
            <a:off x="1676939" y="653775"/>
            <a:ext cx="2743200" cy="46166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 sz="2400" b="1" dirty="0">
                <a:latin typeface="Times New Roman"/>
                <a:ea typeface="+mn-lt"/>
                <a:cs typeface="Times New Roman"/>
              </a:rPr>
              <a:t>САДРЖАЈ</a:t>
            </a:r>
            <a:endParaRPr lang="en-US" sz="2400" dirty="0">
              <a:latin typeface="Times New Roman"/>
              <a:cs typeface="Times New Roman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ABA3A4BA-1654-4384-B0E9-8AF82FC33C73}"/>
              </a:ext>
            </a:extLst>
          </p:cNvPr>
          <p:cNvSpPr txBox="1"/>
          <p:nvPr/>
        </p:nvSpPr>
        <p:spPr>
          <a:xfrm>
            <a:off x="1808851" y="4048665"/>
            <a:ext cx="20193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err="1">
                <a:latin typeface="Times New Roman"/>
                <a:ea typeface="+mn-lt"/>
                <a:cs typeface="Times New Roman"/>
              </a:rPr>
              <a:t>Примјер</a:t>
            </a:r>
            <a:r>
              <a:rPr lang="en-US">
                <a:latin typeface="Times New Roman"/>
                <a:ea typeface="+mn-lt"/>
                <a:cs typeface="Times New Roman"/>
              </a:rPr>
              <a:t> </a:t>
            </a:r>
            <a:r>
              <a:rPr lang="en-US" err="1">
                <a:latin typeface="Times New Roman"/>
                <a:ea typeface="+mn-lt"/>
                <a:cs typeface="Times New Roman"/>
              </a:rPr>
              <a:t>задатка</a:t>
            </a:r>
            <a:r>
              <a:rPr lang="en-US">
                <a:latin typeface="Times New Roman"/>
                <a:ea typeface="+mn-lt"/>
                <a:cs typeface="Times New Roman"/>
              </a:rPr>
              <a:t>:</a:t>
            </a:r>
            <a:endParaRPr lang="en-US" err="1">
              <a:latin typeface="Times New Roman"/>
              <a:cs typeface="Times New Roman"/>
            </a:endParaRPr>
          </a:p>
        </p:txBody>
      </p:sp>
      <p:pic>
        <p:nvPicPr>
          <p:cNvPr id="7" name="Slika 7">
            <a:extLst>
              <a:ext uri="{FF2B5EF4-FFF2-40B4-BE49-F238E27FC236}">
                <a16:creationId xmlns="" xmlns:a16="http://schemas.microsoft.com/office/drawing/2014/main" id="{5225CE10-02A9-4332-B06D-9A7B234118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43425" y="2153575"/>
            <a:ext cx="7048500" cy="46463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8564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8AFA79B1-06C2-49FE-BA5E-50C11E4B4F9B}"/>
              </a:ext>
            </a:extLst>
          </p:cNvPr>
          <p:cNvSpPr txBox="1"/>
          <p:nvPr/>
        </p:nvSpPr>
        <p:spPr>
          <a:xfrm>
            <a:off x="1378857" y="1066085"/>
            <a:ext cx="2939143" cy="83099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2400" b="1" dirty="0" err="1">
                <a:latin typeface="Times New Roman"/>
                <a:ea typeface="+mn-lt"/>
                <a:cs typeface="Times New Roman"/>
              </a:rPr>
              <a:t>Права</a:t>
            </a:r>
            <a:r>
              <a:rPr lang="en-GB" sz="2400" b="1" dirty="0">
                <a:latin typeface="Times New Roman"/>
                <a:ea typeface="+mn-lt"/>
                <a:cs typeface="Times New Roman"/>
              </a:rPr>
              <a:t> и </a:t>
            </a:r>
            <a:r>
              <a:rPr lang="en-GB" sz="2400" b="1" dirty="0" err="1">
                <a:latin typeface="Times New Roman"/>
                <a:ea typeface="+mn-lt"/>
                <a:cs typeface="Times New Roman"/>
              </a:rPr>
              <a:t>обавезе</a:t>
            </a:r>
            <a:r>
              <a:rPr lang="en-GB" sz="2400" b="1" dirty="0">
                <a:latin typeface="Times New Roman"/>
                <a:ea typeface="+mn-lt"/>
                <a:cs typeface="Times New Roman"/>
              </a:rPr>
              <a:t> у </a:t>
            </a:r>
            <a:endParaRPr lang="en-US" sz="2400" dirty="0">
              <a:latin typeface="Times New Roman"/>
              <a:ea typeface="+mn-lt"/>
              <a:cs typeface="Times New Roman"/>
            </a:endParaRPr>
          </a:p>
          <a:p>
            <a:r>
              <a:rPr lang="en-GB" sz="2400" b="1" dirty="0" err="1">
                <a:latin typeface="Times New Roman"/>
                <a:ea typeface="+mn-lt"/>
                <a:cs typeface="Times New Roman"/>
              </a:rPr>
              <a:t>дигиталном</a:t>
            </a:r>
            <a:r>
              <a:rPr lang="en-GB" sz="2400" b="1" dirty="0">
                <a:latin typeface="Times New Roman"/>
                <a:ea typeface="+mn-lt"/>
                <a:cs typeface="Times New Roman"/>
              </a:rPr>
              <a:t> </a:t>
            </a:r>
            <a:r>
              <a:rPr lang="en-GB" sz="2400" b="1" dirty="0" err="1">
                <a:latin typeface="Times New Roman"/>
                <a:ea typeface="+mn-lt"/>
                <a:cs typeface="Times New Roman"/>
              </a:rPr>
              <a:t>свијету</a:t>
            </a:r>
            <a:endParaRPr lang="en-US" sz="2400" dirty="0">
              <a:latin typeface="Times New Roman"/>
              <a:cs typeface="Times New Roman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B21F66FF-67C9-4D8E-B6D2-2B9A45259098}"/>
              </a:ext>
            </a:extLst>
          </p:cNvPr>
          <p:cNvSpPr txBox="1"/>
          <p:nvPr/>
        </p:nvSpPr>
        <p:spPr>
          <a:xfrm>
            <a:off x="4695825" y="944449"/>
            <a:ext cx="5172075" cy="92333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bs-Cyrl-BA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/>
                <a:cs typeface="Times New Roman"/>
              </a:rPr>
              <a:t> ИСХОДИ</a:t>
            </a:r>
            <a:r>
              <a:rPr lang="bs-Cyrl-BA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/>
                <a:cs typeface="Times New Roman"/>
              </a:rPr>
              <a:t>:</a:t>
            </a:r>
            <a:endParaRPr lang="bs-Cyrl-BA" dirty="0">
              <a:solidFill>
                <a:schemeClr val="tx1">
                  <a:lumMod val="95000"/>
                  <a:lumOff val="5000"/>
                </a:schemeClr>
              </a:solidFill>
              <a:latin typeface="Times New Roman"/>
              <a:cs typeface="Times New Roman"/>
            </a:endParaRPr>
          </a:p>
          <a:p>
            <a:pPr marL="285750" indent="-285750">
              <a:buFont typeface="Arial,Sans-Serif"/>
              <a:buChar char="•"/>
            </a:pPr>
            <a:r>
              <a:rPr lang="bs-Cyrl-BA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/>
                <a:cs typeface="Times New Roman"/>
              </a:rPr>
              <a:t>именује права и обавезе у дигиталном свијету;</a:t>
            </a:r>
            <a:endParaRPr lang="en-US" dirty="0">
              <a:solidFill>
                <a:schemeClr val="tx1">
                  <a:lumMod val="95000"/>
                  <a:lumOff val="5000"/>
                </a:schemeClr>
              </a:solidFill>
              <a:ea typeface="+mn-lt"/>
              <a:cs typeface="+mn-lt"/>
            </a:endParaRPr>
          </a:p>
          <a:p>
            <a:pPr marL="285750" indent="-285750">
              <a:buFont typeface="Arial,Sans-Serif"/>
              <a:buChar char="•"/>
            </a:pPr>
            <a:r>
              <a:rPr lang="bs-Cyrl-BA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/>
                <a:cs typeface="Times New Roman"/>
              </a:rPr>
              <a:t>поштује своја и туђа права и обавезе.</a:t>
            </a:r>
            <a:endParaRPr lang="en-US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6CC38764-E360-4701-B035-DBBB6BFB4079}"/>
              </a:ext>
            </a:extLst>
          </p:cNvPr>
          <p:cNvSpPr txBox="1"/>
          <p:nvPr/>
        </p:nvSpPr>
        <p:spPr>
          <a:xfrm>
            <a:off x="1574800" y="482784"/>
            <a:ext cx="2743200" cy="46166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 sz="2400" b="1" dirty="0">
                <a:latin typeface="Times New Roman"/>
                <a:ea typeface="+mn-lt"/>
                <a:cs typeface="Times New Roman"/>
              </a:rPr>
              <a:t>САДРЖАЈ</a:t>
            </a:r>
            <a:endParaRPr lang="en-US" sz="2400" dirty="0">
              <a:latin typeface="Times New Roman"/>
              <a:cs typeface="Times New Roman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D3442A5B-3A5E-4616-9CB0-A50A889AFA0E}"/>
              </a:ext>
            </a:extLst>
          </p:cNvPr>
          <p:cNvSpPr txBox="1"/>
          <p:nvPr/>
        </p:nvSpPr>
        <p:spPr>
          <a:xfrm>
            <a:off x="1952625" y="3823119"/>
            <a:ext cx="27432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err="1">
                <a:latin typeface="Times New Roman"/>
                <a:cs typeface="Times New Roman"/>
              </a:rPr>
              <a:t>Примјер</a:t>
            </a:r>
            <a:r>
              <a:rPr lang="en-US">
                <a:latin typeface="Times New Roman"/>
                <a:cs typeface="Times New Roman"/>
              </a:rPr>
              <a:t> </a:t>
            </a:r>
            <a:r>
              <a:rPr lang="en-US" err="1">
                <a:latin typeface="Times New Roman"/>
                <a:cs typeface="Times New Roman"/>
              </a:rPr>
              <a:t>задатка</a:t>
            </a:r>
            <a:r>
              <a:rPr lang="en-US">
                <a:latin typeface="Times New Roman"/>
                <a:cs typeface="Times New Roman"/>
              </a:rPr>
              <a:t>:</a:t>
            </a:r>
          </a:p>
        </p:txBody>
      </p:sp>
      <p:pic>
        <p:nvPicPr>
          <p:cNvPr id="5" name="Slika 7">
            <a:extLst>
              <a:ext uri="{FF2B5EF4-FFF2-40B4-BE49-F238E27FC236}">
                <a16:creationId xmlns="" xmlns:a16="http://schemas.microsoft.com/office/drawing/2014/main" id="{D3A9051D-9BB8-46FA-A297-13C7C6236A5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00525" y="2010720"/>
            <a:ext cx="7343775" cy="4522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7424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B84ADE70-AA96-4D3E-92D5-EAE00D30DC4B}"/>
              </a:ext>
            </a:extLst>
          </p:cNvPr>
          <p:cNvSpPr txBox="1"/>
          <p:nvPr/>
        </p:nvSpPr>
        <p:spPr>
          <a:xfrm>
            <a:off x="1359739" y="1149125"/>
            <a:ext cx="3881886" cy="83099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2400" b="1" dirty="0" err="1">
                <a:latin typeface="Times New Roman"/>
                <a:cs typeface="Times New Roman"/>
              </a:rPr>
              <a:t>Безбједност</a:t>
            </a:r>
            <a:r>
              <a:rPr lang="en-GB" sz="2400" b="1" dirty="0">
                <a:latin typeface="Times New Roman"/>
                <a:cs typeface="Times New Roman"/>
              </a:rPr>
              <a:t> у </a:t>
            </a:r>
            <a:r>
              <a:rPr lang="en-GB" sz="2400" b="1" dirty="0" err="1">
                <a:latin typeface="Times New Roman"/>
                <a:cs typeface="Times New Roman"/>
              </a:rPr>
              <a:t>дигиталном</a:t>
            </a:r>
            <a:r>
              <a:rPr lang="en-GB" sz="2400" b="1" dirty="0">
                <a:latin typeface="Times New Roman"/>
                <a:cs typeface="Times New Roman"/>
              </a:rPr>
              <a:t> </a:t>
            </a:r>
            <a:r>
              <a:rPr lang="en-GB" sz="2400" b="1" dirty="0" err="1">
                <a:latin typeface="Times New Roman"/>
                <a:cs typeface="Times New Roman"/>
              </a:rPr>
              <a:t>свијету</a:t>
            </a:r>
            <a:r>
              <a:rPr lang="en-US" sz="2400" b="1" dirty="0">
                <a:latin typeface="Times New Roman"/>
                <a:cs typeface="Times New Roman"/>
              </a:rPr>
              <a:t> </a:t>
            </a:r>
            <a:endParaRPr lang="en-US" sz="2400" dirty="0">
              <a:latin typeface="Times New Roman"/>
              <a:cs typeface="Times New Roman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6F8FE53D-D233-46DC-A0CF-328C634A8DA9}"/>
              </a:ext>
            </a:extLst>
          </p:cNvPr>
          <p:cNvSpPr txBox="1"/>
          <p:nvPr/>
        </p:nvSpPr>
        <p:spPr>
          <a:xfrm>
            <a:off x="5050048" y="754654"/>
            <a:ext cx="6917665" cy="175432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buFont typeface="Arial,Sans-Serif"/>
              <a:buChar char="•"/>
            </a:pPr>
            <a:r>
              <a:rPr lang="bs-Cyrl-BA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/>
                <a:cs typeface="Times New Roman"/>
              </a:rPr>
              <a:t>наведе могуће опасности у дигиталном свијету;</a:t>
            </a:r>
            <a:endParaRPr lang="en-US" dirty="0">
              <a:ea typeface="+mn-lt"/>
              <a:cs typeface="+mn-lt"/>
            </a:endParaRPr>
          </a:p>
          <a:p>
            <a:pPr marL="285750" indent="-285750">
              <a:buFont typeface="Arial,Sans-Serif"/>
              <a:buChar char="•"/>
            </a:pPr>
            <a:r>
              <a:rPr lang="bs-Cyrl-BA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/>
                <a:cs typeface="Times New Roman"/>
              </a:rPr>
              <a:t>именује особе (родитељи/учитељи) или институције којима се треба обратити у случају контакта са непримјереним садржајем или непознатим, злонамјерним особама или особама које комуницирају на неприхватљив начин;</a:t>
            </a:r>
            <a:endParaRPr lang="en-US" dirty="0">
              <a:ea typeface="+mn-lt"/>
              <a:cs typeface="+mn-lt"/>
            </a:endParaRPr>
          </a:p>
          <a:p>
            <a:pPr marL="285750" indent="-285750">
              <a:buFont typeface="Arial,Sans-Serif"/>
              <a:buChar char="•"/>
            </a:pPr>
            <a:r>
              <a:rPr lang="bs-Cyrl-BA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/>
                <a:cs typeface="Times New Roman"/>
              </a:rPr>
              <a:t>примјењује правила безбједног понашања у дигиталном свијету</a:t>
            </a:r>
            <a:r>
              <a:rPr lang="bs-Cyrl-BA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/>
                <a:cs typeface="Times New Roman"/>
              </a:rPr>
              <a:t>.</a:t>
            </a:r>
            <a:endParaRPr lang="en-US" dirty="0">
              <a:solidFill>
                <a:schemeClr val="tx1">
                  <a:lumMod val="95000"/>
                  <a:lumOff val="5000"/>
                </a:schemeClr>
              </a:solidFill>
              <a:ea typeface="+mn-lt"/>
              <a:cs typeface="+mn-lt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232F8FCE-CA05-4875-A217-8F1B23E7851C}"/>
              </a:ext>
            </a:extLst>
          </p:cNvPr>
          <p:cNvSpPr txBox="1"/>
          <p:nvPr/>
        </p:nvSpPr>
        <p:spPr>
          <a:xfrm>
            <a:off x="1543050" y="570456"/>
            <a:ext cx="2743200" cy="46166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 sz="2400" b="1" dirty="0">
                <a:latin typeface="Times New Roman"/>
                <a:ea typeface="+mn-lt"/>
                <a:cs typeface="Times New Roman"/>
              </a:rPr>
              <a:t>САДРЖАЈ</a:t>
            </a:r>
            <a:endParaRPr lang="en-US" sz="2400" dirty="0">
              <a:latin typeface="Times New Roman"/>
              <a:cs typeface="Times New Roman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1B5A940C-9674-4E6A-941C-C04534CB9D1F}"/>
              </a:ext>
            </a:extLst>
          </p:cNvPr>
          <p:cNvSpPr txBox="1"/>
          <p:nvPr/>
        </p:nvSpPr>
        <p:spPr>
          <a:xfrm>
            <a:off x="5050048" y="287486"/>
            <a:ext cx="27432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az-Cyrl-AZ" b="1" dirty="0">
                <a:latin typeface="Times New Roman"/>
                <a:ea typeface="Corbel"/>
                <a:cs typeface="Times New Roman"/>
              </a:rPr>
              <a:t>ИСХОДИ:</a:t>
            </a:r>
            <a:endParaRPr lang="en-US" dirty="0">
              <a:latin typeface="Times New Roman"/>
              <a:cs typeface="Times New Roman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2C52B5A9-A56D-45B3-AFE9-C55B9DEB75CD}"/>
              </a:ext>
            </a:extLst>
          </p:cNvPr>
          <p:cNvSpPr txBox="1"/>
          <p:nvPr/>
        </p:nvSpPr>
        <p:spPr>
          <a:xfrm>
            <a:off x="2498425" y="2897037"/>
            <a:ext cx="27432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err="1">
                <a:latin typeface="Times New Roman"/>
                <a:cs typeface="Times New Roman"/>
              </a:rPr>
              <a:t>Примјер</a:t>
            </a:r>
            <a:r>
              <a:rPr lang="en-US">
                <a:latin typeface="Times New Roman"/>
                <a:cs typeface="Times New Roman"/>
              </a:rPr>
              <a:t> </a:t>
            </a:r>
            <a:r>
              <a:rPr lang="en-US" err="1">
                <a:latin typeface="Times New Roman"/>
                <a:cs typeface="Times New Roman"/>
              </a:rPr>
              <a:t>задатка</a:t>
            </a:r>
            <a:r>
              <a:rPr lang="en-US">
                <a:latin typeface="Times New Roman"/>
                <a:cs typeface="Times New Roman"/>
              </a:rPr>
              <a:t>:</a:t>
            </a:r>
          </a:p>
        </p:txBody>
      </p:sp>
      <p:pic>
        <p:nvPicPr>
          <p:cNvPr id="6" name="Slika 7">
            <a:extLst>
              <a:ext uri="{FF2B5EF4-FFF2-40B4-BE49-F238E27FC236}">
                <a16:creationId xmlns="" xmlns:a16="http://schemas.microsoft.com/office/drawing/2014/main" id="{8BE9E300-5C61-4384-87B6-FE42AA76D7C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62525" y="2606816"/>
            <a:ext cx="6915150" cy="4130394"/>
          </a:xfrm>
          <a:prstGeom prst="rect">
            <a:avLst/>
          </a:prstGeom>
        </p:spPr>
      </p:pic>
      <p:sp>
        <p:nvSpPr>
          <p:cNvPr id="13" name="Okvir za tekst 12">
            <a:extLst>
              <a:ext uri="{FF2B5EF4-FFF2-40B4-BE49-F238E27FC236}">
                <a16:creationId xmlns="" xmlns:a16="http://schemas.microsoft.com/office/drawing/2014/main" id="{B04EDB9E-D1D6-42FB-9658-5A2AD17F5A6E}"/>
              </a:ext>
            </a:extLst>
          </p:cNvPr>
          <p:cNvSpPr txBox="1"/>
          <p:nvPr/>
        </p:nvSpPr>
        <p:spPr>
          <a:xfrm>
            <a:off x="1543050" y="4667250"/>
            <a:ext cx="28956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dirty="0">
                <a:latin typeface="Times New Roman"/>
                <a:cs typeface="Times New Roman"/>
              </a:rPr>
              <a:t> </a:t>
            </a:r>
            <a:r>
              <a:rPr lang="en-US" dirty="0">
                <a:latin typeface="Times New Roman"/>
                <a:cs typeface="Times New Roman"/>
                <a:hlinkClick r:id="rId3"/>
              </a:rPr>
              <a:t>https://djecanainternetu.com.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4273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DFF22CA5-6F6F-4639-9D99-BF970E28C120}"/>
              </a:ext>
            </a:extLst>
          </p:cNvPr>
          <p:cNvSpPr txBox="1"/>
          <p:nvPr/>
        </p:nvSpPr>
        <p:spPr>
          <a:xfrm>
            <a:off x="1459032" y="547133"/>
            <a:ext cx="3609256" cy="304698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2400" dirty="0">
                <a:latin typeface="Times New Roman"/>
                <a:ea typeface="+mn-lt"/>
                <a:cs typeface="Times New Roman"/>
              </a:rPr>
              <a:t> </a:t>
            </a:r>
            <a:r>
              <a:rPr lang="en-US" sz="2400" dirty="0">
                <a:latin typeface="Times New Roman"/>
                <a:ea typeface="+mn-lt"/>
                <a:cs typeface="Times New Roman"/>
              </a:rPr>
              <a:t> </a:t>
            </a:r>
            <a:endParaRPr lang="en-US" sz="2400" dirty="0">
              <a:latin typeface="Times New Roman"/>
              <a:cs typeface="Times New Roman"/>
            </a:endParaRPr>
          </a:p>
          <a:p>
            <a:r>
              <a:rPr lang="en-US" sz="2400" b="1" dirty="0">
                <a:latin typeface="Times New Roman"/>
                <a:cs typeface="Times New Roman"/>
              </a:rPr>
              <a:t>САДРЖАЈ</a:t>
            </a:r>
          </a:p>
          <a:p>
            <a:endParaRPr lang="en-US" sz="2400" b="1" dirty="0">
              <a:latin typeface="Times New Roman"/>
              <a:cs typeface="Times New Roman"/>
            </a:endParaRPr>
          </a:p>
          <a:p>
            <a:endParaRPr lang="en-US" sz="2400" b="1" dirty="0">
              <a:latin typeface="Times New Roman"/>
              <a:ea typeface="+mn-lt"/>
              <a:cs typeface="Times New Roman"/>
            </a:endParaRPr>
          </a:p>
          <a:p>
            <a:r>
              <a:rPr lang="en-GB" sz="2400" b="1" dirty="0" err="1">
                <a:latin typeface="Times New Roman"/>
                <a:ea typeface="+mn-lt"/>
                <a:cs typeface="Times New Roman"/>
              </a:rPr>
              <a:t>Заштита</a:t>
            </a:r>
            <a:r>
              <a:rPr lang="en-GB" sz="2400" b="1" dirty="0">
                <a:latin typeface="Times New Roman"/>
                <a:ea typeface="+mn-lt"/>
                <a:cs typeface="Times New Roman"/>
              </a:rPr>
              <a:t> </a:t>
            </a:r>
            <a:r>
              <a:rPr lang="en-GB" sz="2400" b="1" dirty="0" err="1">
                <a:latin typeface="Times New Roman"/>
                <a:ea typeface="+mn-lt"/>
                <a:cs typeface="Times New Roman"/>
              </a:rPr>
              <a:t>дигиталних</a:t>
            </a:r>
            <a:r>
              <a:rPr lang="en-GB" sz="2400" b="1" dirty="0">
                <a:latin typeface="Times New Roman"/>
                <a:ea typeface="+mn-lt"/>
                <a:cs typeface="Times New Roman"/>
              </a:rPr>
              <a:t> </a:t>
            </a:r>
            <a:r>
              <a:rPr lang="en-GB" sz="2400" b="1" dirty="0" err="1">
                <a:latin typeface="Times New Roman"/>
                <a:ea typeface="+mn-lt"/>
                <a:cs typeface="Times New Roman"/>
              </a:rPr>
              <a:t>уређаја</a:t>
            </a:r>
            <a:r>
              <a:rPr lang="en-GB" sz="2400" b="1" dirty="0">
                <a:latin typeface="Times New Roman"/>
                <a:ea typeface="+mn-lt"/>
                <a:cs typeface="Times New Roman"/>
              </a:rPr>
              <a:t> и </a:t>
            </a:r>
            <a:r>
              <a:rPr lang="en-GB" sz="2400" b="1" dirty="0" err="1">
                <a:latin typeface="Times New Roman"/>
                <a:ea typeface="+mn-lt"/>
                <a:cs typeface="Times New Roman"/>
              </a:rPr>
              <a:t>безбједно</a:t>
            </a:r>
            <a:r>
              <a:rPr lang="en-GB" sz="2400" b="1" dirty="0">
                <a:latin typeface="Times New Roman"/>
                <a:ea typeface="+mn-lt"/>
                <a:cs typeface="Times New Roman"/>
              </a:rPr>
              <a:t> </a:t>
            </a:r>
            <a:r>
              <a:rPr lang="en-GB" sz="2400" b="1" dirty="0" err="1">
                <a:latin typeface="Times New Roman"/>
                <a:ea typeface="+mn-lt"/>
                <a:cs typeface="Times New Roman"/>
              </a:rPr>
              <a:t>одлагање</a:t>
            </a:r>
            <a:r>
              <a:rPr lang="en-GB" sz="2400" b="1" dirty="0">
                <a:latin typeface="Times New Roman"/>
                <a:ea typeface="+mn-lt"/>
                <a:cs typeface="Times New Roman"/>
              </a:rPr>
              <a:t> </a:t>
            </a:r>
            <a:r>
              <a:rPr lang="en-GB" sz="2400" b="1" dirty="0" err="1">
                <a:latin typeface="Times New Roman"/>
                <a:ea typeface="+mn-lt"/>
                <a:cs typeface="Times New Roman"/>
              </a:rPr>
              <a:t>дигиталног</a:t>
            </a:r>
            <a:r>
              <a:rPr lang="en-GB" sz="2400" b="1" dirty="0">
                <a:latin typeface="Times New Roman"/>
                <a:ea typeface="+mn-lt"/>
                <a:cs typeface="Times New Roman"/>
              </a:rPr>
              <a:t> </a:t>
            </a:r>
            <a:r>
              <a:rPr lang="en-GB" sz="2400" b="1" dirty="0" err="1">
                <a:latin typeface="Times New Roman"/>
                <a:ea typeface="+mn-lt"/>
                <a:cs typeface="Times New Roman"/>
              </a:rPr>
              <a:t>отпада</a:t>
            </a:r>
            <a:r>
              <a:rPr lang="en-US" sz="2400" b="1" dirty="0">
                <a:latin typeface="Times New Roman"/>
                <a:ea typeface="+mn-lt"/>
                <a:cs typeface="Times New Roman"/>
              </a:rPr>
              <a:t> </a:t>
            </a:r>
            <a:endParaRPr lang="en-US" sz="2400" b="1" dirty="0">
              <a:latin typeface="Times New Roman"/>
              <a:cs typeface="Times New Roman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F04496A3-F8B1-4D77-8C11-D5797AEB49B4}"/>
              </a:ext>
            </a:extLst>
          </p:cNvPr>
          <p:cNvSpPr txBox="1"/>
          <p:nvPr/>
        </p:nvSpPr>
        <p:spPr>
          <a:xfrm>
            <a:off x="5157518" y="307768"/>
            <a:ext cx="6882082" cy="261610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bs-Cyrl-BA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/>
                <a:cs typeface="Times New Roman"/>
              </a:rPr>
              <a:t>ИСХОДИ</a:t>
            </a:r>
            <a:r>
              <a:rPr 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/>
                <a:cs typeface="Times New Roman"/>
              </a:rPr>
              <a:t>:</a:t>
            </a:r>
            <a:endParaRPr lang="en-US" sz="2400" dirty="0">
              <a:solidFill>
                <a:schemeClr val="tx1">
                  <a:lumMod val="95000"/>
                  <a:lumOff val="5000"/>
                </a:schemeClr>
              </a:solidFill>
              <a:latin typeface="Times New Roman"/>
              <a:cs typeface="Times New Roman"/>
            </a:endParaRPr>
          </a:p>
          <a:p>
            <a:pPr marL="800100" lvl="1" indent="-342900">
              <a:buFont typeface="Arial"/>
              <a:buChar char="•"/>
            </a:pPr>
            <a:r>
              <a:rPr lang="bs-Cyrl-BA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/>
                <a:cs typeface="Times New Roman"/>
              </a:rPr>
              <a:t>наведе основне препоруке за руковање дигиталним уређајем на одговоран начин (заштита од топлоте, хладноће, прашине, течности и слично);</a:t>
            </a:r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/>
                <a:cs typeface="Times New Roman"/>
              </a:rPr>
              <a:t>​</a:t>
            </a:r>
          </a:p>
          <a:p>
            <a:pPr marL="800100" lvl="1" indent="-342900">
              <a:buFont typeface="Arial"/>
              <a:buChar char="•"/>
            </a:pPr>
            <a:r>
              <a:rPr lang="bs-Cyrl-BA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/>
                <a:cs typeface="Times New Roman"/>
              </a:rPr>
              <a:t>анализира важност правилног одлагања електронског отпада у циљу очувања здраве животне средине;</a:t>
            </a:r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/>
                <a:cs typeface="Times New Roman"/>
              </a:rPr>
              <a:t>​</a:t>
            </a:r>
            <a:endParaRPr lang="en-US" dirty="0">
              <a:solidFill>
                <a:schemeClr val="tx1">
                  <a:lumMod val="95000"/>
                  <a:lumOff val="5000"/>
                </a:schemeClr>
              </a:solidFill>
              <a:latin typeface="Times New Roman"/>
              <a:cs typeface="Times New Roman"/>
            </a:endParaRPr>
          </a:p>
          <a:p>
            <a:pPr marL="800100" lvl="1" indent="-342900">
              <a:buFont typeface="Arial"/>
              <a:buChar char="•"/>
            </a:pPr>
            <a:r>
              <a:rPr lang="bs-Cyrl-BA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/>
                <a:cs typeface="Times New Roman"/>
              </a:rPr>
              <a:t>упореди важност правилног одлагања електронског отпада у односу на загађење животне средине</a:t>
            </a:r>
            <a:r>
              <a:rPr lang="bs-Cyrl-BA" dirty="0">
                <a:solidFill>
                  <a:srgbClr val="444444"/>
                </a:solidFill>
                <a:latin typeface="Times New Roman"/>
                <a:cs typeface="Times New Roman"/>
              </a:rPr>
              <a:t>.</a:t>
            </a:r>
            <a:endParaRPr lang="en-US" dirty="0">
              <a:solidFill>
                <a:srgbClr val="0D0D0D"/>
              </a:solidFill>
              <a:latin typeface="Times New Roman"/>
              <a:cs typeface="Times New Roman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55D8A350-F8D3-49FC-B9D3-CD18EB221140}"/>
              </a:ext>
            </a:extLst>
          </p:cNvPr>
          <p:cNvSpPr txBox="1"/>
          <p:nvPr/>
        </p:nvSpPr>
        <p:spPr>
          <a:xfrm>
            <a:off x="1892060" y="4235570"/>
            <a:ext cx="27432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445AD9D0-168F-451A-97F3-2ECC427F18A1}"/>
              </a:ext>
            </a:extLst>
          </p:cNvPr>
          <p:cNvSpPr txBox="1"/>
          <p:nvPr/>
        </p:nvSpPr>
        <p:spPr>
          <a:xfrm>
            <a:off x="2695575" y="4413669"/>
            <a:ext cx="27432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err="1">
                <a:latin typeface="Times New Roman"/>
                <a:cs typeface="Times New Roman"/>
              </a:rPr>
              <a:t>Примјер</a:t>
            </a:r>
            <a:r>
              <a:rPr lang="en-US">
                <a:latin typeface="Times New Roman"/>
                <a:cs typeface="Times New Roman"/>
              </a:rPr>
              <a:t> </a:t>
            </a:r>
            <a:r>
              <a:rPr lang="en-US" err="1">
                <a:latin typeface="Times New Roman"/>
                <a:cs typeface="Times New Roman"/>
              </a:rPr>
              <a:t>задатка</a:t>
            </a:r>
            <a:r>
              <a:rPr lang="en-US">
                <a:latin typeface="Times New Roman"/>
                <a:cs typeface="Times New Roman"/>
              </a:rPr>
              <a:t>:</a:t>
            </a:r>
          </a:p>
        </p:txBody>
      </p:sp>
      <p:pic>
        <p:nvPicPr>
          <p:cNvPr id="5" name="Slika 6">
            <a:extLst>
              <a:ext uri="{FF2B5EF4-FFF2-40B4-BE49-F238E27FC236}">
                <a16:creationId xmlns="" xmlns:a16="http://schemas.microsoft.com/office/drawing/2014/main" id="{B5E48934-20AC-4F33-8D9A-A33F0BEE737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53050" y="3012919"/>
            <a:ext cx="6686550" cy="38420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4420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DEF17250-CB72-4585-A929-A5D6BE40B20F}"/>
              </a:ext>
            </a:extLst>
          </p:cNvPr>
          <p:cNvSpPr txBox="1"/>
          <p:nvPr/>
        </p:nvSpPr>
        <p:spPr>
          <a:xfrm>
            <a:off x="4235570" y="1863306"/>
            <a:ext cx="27432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endParaRPr lang="en-US"/>
          </a:p>
        </p:txBody>
      </p:sp>
      <p:graphicFrame>
        <p:nvGraphicFramePr>
          <p:cNvPr id="4" name="Table 3">
            <a:extLst>
              <a:ext uri="{FF2B5EF4-FFF2-40B4-BE49-F238E27FC236}">
                <a16:creationId xmlns="" xmlns:a16="http://schemas.microsoft.com/office/drawing/2014/main" id="{5260CB08-71D4-4F41-BA40-A58B7C890B5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20788126"/>
              </p:ext>
            </p:extLst>
          </p:nvPr>
        </p:nvGraphicFramePr>
        <p:xfrm>
          <a:off x="1950288" y="907392"/>
          <a:ext cx="10120105" cy="571724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31217">
                  <a:extLst>
                    <a:ext uri="{9D8B030D-6E8A-4147-A177-3AD203B41FA5}">
                      <a16:colId xmlns="" xmlns:a16="http://schemas.microsoft.com/office/drawing/2014/main" val="3249125712"/>
                    </a:ext>
                  </a:extLst>
                </a:gridCol>
                <a:gridCol w="3440906">
                  <a:extLst>
                    <a:ext uri="{9D8B030D-6E8A-4147-A177-3AD203B41FA5}">
                      <a16:colId xmlns="" xmlns:a16="http://schemas.microsoft.com/office/drawing/2014/main" val="2043180791"/>
                    </a:ext>
                  </a:extLst>
                </a:gridCol>
                <a:gridCol w="4547982">
                  <a:extLst>
                    <a:ext uri="{9D8B030D-6E8A-4147-A177-3AD203B41FA5}">
                      <a16:colId xmlns="" xmlns:a16="http://schemas.microsoft.com/office/drawing/2014/main" val="2504295188"/>
                    </a:ext>
                  </a:extLst>
                </a:gridCol>
              </a:tblGrid>
              <a:tr h="764497">
                <a:tc>
                  <a:txBody>
                    <a:bodyPr/>
                    <a:lstStyle/>
                    <a:p>
                      <a:pPr algn="l" rtl="0" fontAlgn="base"/>
                      <a:r>
                        <a:rPr lang="bs-Cyrl-BA" dirty="0">
                          <a:effectLst/>
                          <a:latin typeface="Times New Roman"/>
                        </a:rPr>
                        <a:t>КАТЕГОРИЈА  ​</a:t>
                      </a:r>
                      <a:endParaRPr lang="bs-Cyrl-BA" b="1" i="0" dirty="0">
                        <a:solidFill>
                          <a:srgbClr val="FFFFFF"/>
                        </a:solidFill>
                        <a:effectLst/>
                        <a:latin typeface="Times New Roman"/>
                      </a:endParaRP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ase"/>
                      <a:r>
                        <a:rPr lang="bs-Cyrl-BA">
                          <a:effectLst/>
                          <a:latin typeface="Times New Roman"/>
                        </a:rPr>
                        <a:t>ТИП ОСТВАРЕНОГ ИСХОДА  ​</a:t>
                      </a:r>
                      <a:endParaRPr lang="bs-Cyrl-BA" b="1" i="0">
                        <a:solidFill>
                          <a:srgbClr val="FFFFFF"/>
                        </a:solidFill>
                        <a:effectLst/>
                        <a:latin typeface="Times New Roman"/>
                      </a:endParaRP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algn="just" rtl="0" fontAlgn="base"/>
                      <a:r>
                        <a:rPr lang="sr-Cyrl-BA">
                          <a:effectLst/>
                          <a:latin typeface="Times New Roman"/>
                        </a:rPr>
                        <a:t>ПРИМЈЕРИ ПИТАЊА, ЗАДАТАКА ИЛИ АКТИВНОСТИ ​</a:t>
                      </a:r>
                      <a:endParaRPr lang="sr-Cyrl-BA" b="1" i="0">
                        <a:solidFill>
                          <a:srgbClr val="FFFFFF"/>
                        </a:solidFill>
                        <a:effectLst/>
                        <a:latin typeface="Times New Roman"/>
                      </a:endParaRP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834351336"/>
                  </a:ext>
                </a:extLst>
              </a:tr>
              <a:tr h="1478030">
                <a:tc>
                  <a:txBody>
                    <a:bodyPr/>
                    <a:lstStyle/>
                    <a:p>
                      <a:pPr algn="ctr" rtl="0" fontAlgn="base"/>
                      <a:r>
                        <a:rPr lang="bs-Cyrl-BA" dirty="0">
                          <a:effectLst/>
                          <a:latin typeface="Times New Roman"/>
                        </a:rPr>
                        <a:t>ЗНАЊЕ (РЕКОГНИЦИЈА,</a:t>
                      </a:r>
                      <a:endParaRPr lang="bs-Cyrl-BA" b="0" i="0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lvl="0" algn="ctr">
                        <a:buNone/>
                      </a:pPr>
                      <a:r>
                        <a:rPr lang="bs-Cyrl-BA" dirty="0">
                          <a:effectLst/>
                          <a:latin typeface="Times New Roman"/>
                        </a:rPr>
                        <a:t> МЕМОРИЈА)  ​</a:t>
                      </a:r>
                      <a:endParaRPr lang="bs-Cyrl-BA" b="0" i="0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ase"/>
                      <a:r>
                        <a:rPr lang="bs-Cyrl-BA" dirty="0">
                          <a:effectLst/>
                          <a:latin typeface="Times New Roman"/>
                        </a:rPr>
                        <a:t>Присјећање или препознавање информација које су ученици учили  ​</a:t>
                      </a:r>
                      <a:endParaRPr lang="bs-Cyrl-BA" b="0" i="0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ase"/>
                      <a:r>
                        <a:rPr lang="bs-Cyrl-BA">
                          <a:effectLst/>
                          <a:latin typeface="Times New Roman"/>
                        </a:rPr>
                        <a:t>Наброј дигиталне уређаје у кући...  ​</a:t>
                      </a:r>
                    </a:p>
                    <a:p>
                      <a:pPr algn="l" rtl="0" fontAlgn="base"/>
                      <a:r>
                        <a:rPr lang="bs-Cyrl-BA">
                          <a:effectLst/>
                          <a:latin typeface="Times New Roman"/>
                        </a:rPr>
                        <a:t>Именуј паметне дигиталне уређаје...  ​</a:t>
                      </a:r>
                    </a:p>
                    <a:p>
                      <a:pPr algn="l" rtl="0" fontAlgn="base"/>
                      <a:r>
                        <a:rPr lang="bs-Cyrl-BA">
                          <a:effectLst/>
                          <a:latin typeface="Times New Roman"/>
                        </a:rPr>
                        <a:t>Наброј личне податке које не смијеш да дијелиш...  ​</a:t>
                      </a:r>
                      <a:endParaRPr lang="bs-Cyrl-BA" b="0" i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959644632"/>
                  </a:ext>
                </a:extLst>
              </a:tr>
              <a:tr h="1698884">
                <a:tc>
                  <a:txBody>
                    <a:bodyPr/>
                    <a:lstStyle/>
                    <a:p>
                      <a:pPr algn="ctr" rtl="0" fontAlgn="auto"/>
                      <a:r>
                        <a:rPr lang="bs-Cyrl-BA">
                          <a:effectLst/>
                          <a:latin typeface="Times New Roman"/>
                        </a:rPr>
                        <a:t>​</a:t>
                      </a:r>
                    </a:p>
                    <a:p>
                      <a:pPr algn="ctr" rtl="0" fontAlgn="base"/>
                      <a:r>
                        <a:rPr lang="bs-Cyrl-BA">
                          <a:effectLst/>
                          <a:latin typeface="Times New Roman"/>
                        </a:rPr>
                        <a:t>​</a:t>
                      </a:r>
                    </a:p>
                    <a:p>
                      <a:pPr algn="ctr" rtl="0" fontAlgn="base"/>
                      <a:r>
                        <a:rPr lang="bs-Cyrl-BA">
                          <a:effectLst/>
                          <a:latin typeface="Times New Roman"/>
                        </a:rPr>
                        <a:t>РАЗУМИЈЕВАЊЕ  ​</a:t>
                      </a:r>
                      <a:endParaRPr lang="bs-Cyrl-BA" b="0" i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ase"/>
                      <a:r>
                        <a:rPr lang="bs-Cyrl-BA">
                          <a:effectLst/>
                          <a:latin typeface="Times New Roman"/>
                        </a:rPr>
                        <a:t>Демонстрирање разумијевања материје за учење, трансформисање, реорганизација или интерпретација  ​</a:t>
                      </a:r>
                      <a:endParaRPr lang="bs-Cyrl-BA" b="0" i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ase"/>
                      <a:r>
                        <a:rPr lang="bs-Cyrl-BA">
                          <a:effectLst/>
                          <a:latin typeface="Times New Roman"/>
                        </a:rPr>
                        <a:t>Које су сличности између штампаних и дигиталних уређаја…  ​</a:t>
                      </a:r>
                    </a:p>
                    <a:p>
                      <a:pPr algn="l" rtl="0" fontAlgn="base"/>
                      <a:r>
                        <a:rPr lang="bs-Cyrl-BA">
                          <a:effectLst/>
                          <a:latin typeface="Times New Roman"/>
                        </a:rPr>
                        <a:t>Објасни намјену дигиталних уређаја за рад и учење…  ​</a:t>
                      </a:r>
                    </a:p>
                    <a:p>
                      <a:pPr algn="l" rtl="0" fontAlgn="base"/>
                      <a:r>
                        <a:rPr lang="bs-Cyrl-BA">
                          <a:effectLst/>
                          <a:latin typeface="Times New Roman"/>
                        </a:rPr>
                        <a:t>Објасни штетност дуготрајног коришћења рачунара….  ​</a:t>
                      </a:r>
                      <a:endParaRPr lang="bs-Cyrl-BA" b="0" i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603879351"/>
                  </a:ext>
                </a:extLst>
              </a:tr>
              <a:tr h="1698884">
                <a:tc>
                  <a:txBody>
                    <a:bodyPr/>
                    <a:lstStyle/>
                    <a:p>
                      <a:pPr algn="l" rtl="0" fontAlgn="auto"/>
                      <a:r>
                        <a:rPr lang="bs-Cyrl-BA">
                          <a:effectLst/>
                          <a:latin typeface="Times New Roman"/>
                        </a:rPr>
                        <a:t>​</a:t>
                      </a:r>
                    </a:p>
                    <a:p>
                      <a:pPr algn="l" rtl="0" fontAlgn="base"/>
                      <a:r>
                        <a:rPr lang="bs-Cyrl-BA">
                          <a:effectLst/>
                          <a:latin typeface="Times New Roman"/>
                        </a:rPr>
                        <a:t>​</a:t>
                      </a:r>
                    </a:p>
                    <a:p>
                      <a:pPr algn="ctr" rtl="0" fontAlgn="base"/>
                      <a:r>
                        <a:rPr lang="bs-Cyrl-BA">
                          <a:effectLst/>
                          <a:latin typeface="Times New Roman"/>
                        </a:rPr>
                        <a:t>ПРИМЈЕНА  ​</a:t>
                      </a:r>
                      <a:endParaRPr lang="bs-Cyrl-BA" b="0" i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ase"/>
                      <a:r>
                        <a:rPr lang="bs-Cyrl-BA">
                          <a:effectLst/>
                          <a:latin typeface="Times New Roman"/>
                        </a:rPr>
                        <a:t>Употреба информација у рјешавању проблема  ​</a:t>
                      </a:r>
                      <a:endParaRPr lang="bs-Cyrl-BA" b="0" i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ase"/>
                      <a:r>
                        <a:rPr lang="sr-Cyrl-BA">
                          <a:effectLst/>
                          <a:latin typeface="Times New Roman"/>
                        </a:rPr>
                        <a:t>Прати алгоритам и направи бродић од папира и слично... ​</a:t>
                      </a:r>
                    </a:p>
                    <a:p>
                      <a:pPr algn="l" rtl="0" fontAlgn="base"/>
                      <a:r>
                        <a:rPr lang="sr-Cyrl-BA">
                          <a:effectLst/>
                          <a:latin typeface="Times New Roman"/>
                        </a:rPr>
                        <a:t>Напиши текст поруке како би позвао друга на рођендан... ​</a:t>
                      </a:r>
                    </a:p>
                    <a:p>
                      <a:pPr algn="l" rtl="0" fontAlgn="base"/>
                      <a:r>
                        <a:rPr lang="sr-Cyrl-BA">
                          <a:effectLst/>
                          <a:latin typeface="Times New Roman"/>
                        </a:rPr>
                        <a:t>Како би се понашао у случају да добијеш непримјерену поруку...  ​</a:t>
                      </a:r>
                      <a:endParaRPr lang="sr-Cyrl-BA" b="0" i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977848523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DA52EC8D-7802-457B-9E94-710497B84BA1}"/>
              </a:ext>
            </a:extLst>
          </p:cNvPr>
          <p:cNvSpPr txBox="1"/>
          <p:nvPr/>
        </p:nvSpPr>
        <p:spPr>
          <a:xfrm>
            <a:off x="1762664" y="267419"/>
            <a:ext cx="4525992" cy="46166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400" b="1">
                <a:latin typeface="Times New Roman"/>
                <a:cs typeface="Times New Roman"/>
              </a:rPr>
              <a:t>БЛУМОВА ТАКСОНОМИЈА</a:t>
            </a:r>
          </a:p>
        </p:txBody>
      </p:sp>
    </p:spTree>
    <p:extLst>
      <p:ext uri="{BB962C8B-B14F-4D97-AF65-F5344CB8AC3E}">
        <p14:creationId xmlns:p14="http://schemas.microsoft.com/office/powerpoint/2010/main" val="1404722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3B85DB42-43B9-4F41-BA07-115B03018079}"/>
              </a:ext>
            </a:extLst>
          </p:cNvPr>
          <p:cNvSpPr txBox="1"/>
          <p:nvPr/>
        </p:nvSpPr>
        <p:spPr>
          <a:xfrm>
            <a:off x="4724400" y="3200400"/>
            <a:ext cx="27432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endParaRPr lang="en-US"/>
          </a:p>
        </p:txBody>
      </p:sp>
      <p:graphicFrame>
        <p:nvGraphicFramePr>
          <p:cNvPr id="4" name="Table 3">
            <a:extLst>
              <a:ext uri="{FF2B5EF4-FFF2-40B4-BE49-F238E27FC236}">
                <a16:creationId xmlns="" xmlns:a16="http://schemas.microsoft.com/office/drawing/2014/main" id="{9428035D-483E-4AD6-87EF-C89F6E60E37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681759"/>
              </p:ext>
            </p:extLst>
          </p:nvPr>
        </p:nvGraphicFramePr>
        <p:xfrm>
          <a:off x="2153920" y="142240"/>
          <a:ext cx="9929598" cy="55749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69281">
                  <a:extLst>
                    <a:ext uri="{9D8B030D-6E8A-4147-A177-3AD203B41FA5}">
                      <a16:colId xmlns="" xmlns:a16="http://schemas.microsoft.com/office/drawing/2014/main" val="2295130059"/>
                    </a:ext>
                  </a:extLst>
                </a:gridCol>
                <a:gridCol w="3262308">
                  <a:extLst>
                    <a:ext uri="{9D8B030D-6E8A-4147-A177-3AD203B41FA5}">
                      <a16:colId xmlns="" xmlns:a16="http://schemas.microsoft.com/office/drawing/2014/main" val="2198886768"/>
                    </a:ext>
                  </a:extLst>
                </a:gridCol>
                <a:gridCol w="4798009">
                  <a:extLst>
                    <a:ext uri="{9D8B030D-6E8A-4147-A177-3AD203B41FA5}">
                      <a16:colId xmlns="" xmlns:a16="http://schemas.microsoft.com/office/drawing/2014/main" val="3637515903"/>
                    </a:ext>
                  </a:extLst>
                </a:gridCol>
              </a:tblGrid>
              <a:tr h="1457960">
                <a:tc>
                  <a:txBody>
                    <a:bodyPr/>
                    <a:lstStyle/>
                    <a:p>
                      <a:pPr algn="ctr" rtl="0" fontAlgn="auto"/>
                      <a:r>
                        <a:rPr lang="bs-Cyrl-BA" b="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Times New Roman"/>
                        </a:rPr>
                        <a:t>​</a:t>
                      </a:r>
                    </a:p>
                    <a:p>
                      <a:pPr algn="ctr" rtl="0" fontAlgn="base"/>
                      <a:r>
                        <a:rPr lang="bs-Cyrl-BA" b="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Times New Roman"/>
                        </a:rPr>
                        <a:t>​</a:t>
                      </a:r>
                    </a:p>
                    <a:p>
                      <a:pPr algn="ctr" rtl="0" fontAlgn="base"/>
                      <a:r>
                        <a:rPr lang="bs-Cyrl-BA" b="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Times New Roman"/>
                        </a:rPr>
                        <a:t>АНАЛИЗА  ​</a:t>
                      </a:r>
                      <a:endParaRPr lang="bs-Cyrl-BA" b="0" i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/>
                      </a:endParaRPr>
                    </a:p>
                  </a:txBody>
                  <a:tcPr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ase"/>
                      <a:r>
                        <a:rPr lang="bs-Cyrl-BA" b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Times New Roman"/>
                        </a:rPr>
                        <a:t>Критичко мишљење, идентификовање разлога мотива, извођење закључака, анализирање закључака  ​</a:t>
                      </a:r>
                      <a:endParaRPr lang="bs-Cyrl-BA" b="0" i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/>
                      </a:endParaRPr>
                    </a:p>
                  </a:txBody>
                  <a:tcPr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ase"/>
                      <a:r>
                        <a:rPr lang="sr-Cyrl-BA" b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Times New Roman"/>
                        </a:rPr>
                        <a:t>Упореди сличности или разлике између штампаног и дигиталног уџбеника...  ​</a:t>
                      </a:r>
                    </a:p>
                    <a:p>
                      <a:pPr algn="l" rtl="0" fontAlgn="base"/>
                      <a:r>
                        <a:rPr lang="sr-Cyrl-BA" b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Times New Roman"/>
                        </a:rPr>
                        <a:t>Упореди занимања </a:t>
                      </a:r>
                      <a:r>
                        <a:rPr lang="sr-Cyrl-BA" b="0" err="1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Times New Roman"/>
                        </a:rPr>
                        <a:t>људи</a:t>
                      </a:r>
                      <a:r>
                        <a:rPr lang="sr-Cyrl-BA" b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Times New Roman"/>
                        </a:rPr>
                        <a:t>  некад и сад...  ​</a:t>
                      </a:r>
                    </a:p>
                    <a:p>
                      <a:pPr algn="l" rtl="0" fontAlgn="base"/>
                      <a:r>
                        <a:rPr lang="sr-Cyrl-BA" b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Times New Roman"/>
                        </a:rPr>
                        <a:t>Анализирај кораке  предложене акције/задатка и избаци оне који су сувишни... ​</a:t>
                      </a:r>
                      <a:endParaRPr lang="sr-Cyrl-BA" b="0" i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/>
                      </a:endParaRPr>
                    </a:p>
                  </a:txBody>
                  <a:tcPr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080019770"/>
                  </a:ext>
                </a:extLst>
              </a:tr>
              <a:tr h="1996374">
                <a:tc>
                  <a:txBody>
                    <a:bodyPr/>
                    <a:lstStyle/>
                    <a:p>
                      <a:pPr algn="l" rtl="0" fontAlgn="auto"/>
                      <a:r>
                        <a:rPr lang="bs-Cyrl-BA">
                          <a:effectLst/>
                          <a:latin typeface="Times New Roman"/>
                        </a:rPr>
                        <a:t>​</a:t>
                      </a:r>
                    </a:p>
                    <a:p>
                      <a:pPr algn="l" rtl="0" fontAlgn="base"/>
                      <a:r>
                        <a:rPr lang="bs-Cyrl-BA">
                          <a:effectLst/>
                          <a:latin typeface="Times New Roman"/>
                        </a:rPr>
                        <a:t>​</a:t>
                      </a:r>
                    </a:p>
                    <a:p>
                      <a:pPr algn="l" rtl="0" fontAlgn="base"/>
                      <a:r>
                        <a:rPr lang="bs-Cyrl-BA">
                          <a:effectLst/>
                          <a:latin typeface="Times New Roman"/>
                        </a:rPr>
                        <a:t>​</a:t>
                      </a:r>
                    </a:p>
                    <a:p>
                      <a:pPr algn="ctr" rtl="0" fontAlgn="base"/>
                      <a:r>
                        <a:rPr lang="bs-Cyrl-BA">
                          <a:effectLst/>
                          <a:latin typeface="Times New Roman"/>
                        </a:rPr>
                        <a:t>СИНТЕЗА  ​</a:t>
                      </a:r>
                      <a:endParaRPr lang="bs-Cyrl-BA" b="0" i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ase"/>
                      <a:r>
                        <a:rPr lang="bs-Cyrl-BA" dirty="0">
                          <a:effectLst/>
                          <a:latin typeface="Times New Roman"/>
                        </a:rPr>
                        <a:t>Дивергентно, оригинално мишљење, оригиналан план, приједлог  ​</a:t>
                      </a:r>
                      <a:endParaRPr lang="bs-Cyrl-BA" b="0" i="0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ase"/>
                      <a:r>
                        <a:rPr lang="sr-Cyrl-BA" dirty="0">
                          <a:effectLst/>
                          <a:latin typeface="Times New Roman"/>
                        </a:rPr>
                        <a:t>Пронађи </a:t>
                      </a:r>
                      <a:r>
                        <a:rPr lang="sr-Cyrl-BA" dirty="0" err="1">
                          <a:effectLst/>
                          <a:latin typeface="Times New Roman"/>
                        </a:rPr>
                        <a:t>кју</a:t>
                      </a:r>
                      <a:r>
                        <a:rPr lang="sr-Cyrl-BA" dirty="0">
                          <a:effectLst/>
                          <a:latin typeface="Times New Roman"/>
                        </a:rPr>
                        <a:t>-ар код неког производа, </a:t>
                      </a:r>
                      <a:r>
                        <a:rPr lang="sr-Cyrl-BA" dirty="0" err="1">
                          <a:effectLst/>
                          <a:latin typeface="Times New Roman"/>
                        </a:rPr>
                        <a:t>скенирај</a:t>
                      </a:r>
                      <a:r>
                        <a:rPr lang="sr-Cyrl-BA" dirty="0">
                          <a:effectLst/>
                          <a:latin typeface="Times New Roman"/>
                        </a:rPr>
                        <a:t> га и представи своја сазнања... ​</a:t>
                      </a:r>
                    </a:p>
                    <a:p>
                      <a:pPr algn="l" rtl="0" fontAlgn="base"/>
                      <a:r>
                        <a:rPr lang="sr-Cyrl-BA" dirty="0">
                          <a:effectLst/>
                          <a:latin typeface="Times New Roman"/>
                        </a:rPr>
                        <a:t>Предложи план акције како би помоћу одабраног дигиталног уређаја представио своју породицу... ​</a:t>
                      </a:r>
                    </a:p>
                    <a:p>
                      <a:pPr algn="l" rtl="0" fontAlgn="base"/>
                      <a:r>
                        <a:rPr lang="sr-Cyrl-BA" dirty="0">
                          <a:effectLst/>
                          <a:latin typeface="Times New Roman"/>
                        </a:rPr>
                        <a:t>Изради свој алгоритам/поступак прављења лимунаде ​и слично. ​</a:t>
                      </a:r>
                      <a:endParaRPr lang="sr-Cyrl-BA" b="0" i="0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232224781"/>
                  </a:ext>
                </a:extLst>
              </a:tr>
              <a:tr h="2100274">
                <a:tc>
                  <a:txBody>
                    <a:bodyPr/>
                    <a:lstStyle/>
                    <a:p>
                      <a:pPr algn="ctr" rtl="0" fontAlgn="auto"/>
                      <a:endParaRPr lang="bs-Cyrl-BA">
                        <a:effectLst/>
                        <a:latin typeface="Times New Roman"/>
                      </a:endParaRPr>
                    </a:p>
                    <a:p>
                      <a:pPr algn="ctr" rtl="0" fontAlgn="base"/>
                      <a:r>
                        <a:rPr lang="bs-Cyrl-BA">
                          <a:effectLst/>
                          <a:latin typeface="Times New Roman"/>
                        </a:rPr>
                        <a:t>​</a:t>
                      </a:r>
                    </a:p>
                    <a:p>
                      <a:pPr algn="ctr" rtl="0" fontAlgn="base"/>
                      <a:r>
                        <a:rPr lang="bs-Cyrl-BA">
                          <a:effectLst/>
                          <a:latin typeface="Times New Roman"/>
                        </a:rPr>
                        <a:t>ЕВАЛУАЦИЈА  ​</a:t>
                      </a:r>
                      <a:endParaRPr lang="bs-Cyrl-BA" b="0" i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ase"/>
                      <a:r>
                        <a:rPr lang="bs-Cyrl-BA">
                          <a:effectLst/>
                          <a:latin typeface="Times New Roman"/>
                        </a:rPr>
                        <a:t>Процјењивање вриједности идеја, изношење идеја  ​</a:t>
                      </a:r>
                      <a:endParaRPr lang="bs-Cyrl-BA" b="0" i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ase"/>
                      <a:r>
                        <a:rPr lang="bs-Cyrl-BA">
                          <a:effectLst/>
                          <a:latin typeface="Times New Roman"/>
                        </a:rPr>
                        <a:t>Направи лични дневни план активности и времена коришћења дигиталних уређаја... ​</a:t>
                      </a:r>
                    </a:p>
                    <a:p>
                      <a:pPr algn="l" rtl="0" fontAlgn="base"/>
                      <a:r>
                        <a:rPr lang="bs-Cyrl-BA">
                          <a:effectLst/>
                          <a:latin typeface="Times New Roman"/>
                        </a:rPr>
                        <a:t>Представи начин усвајања знања путем дигиталних уређаја... ​</a:t>
                      </a:r>
                    </a:p>
                    <a:p>
                      <a:pPr algn="l" rtl="0" fontAlgn="base"/>
                      <a:r>
                        <a:rPr lang="bs-Cyrl-BA">
                          <a:effectLst/>
                          <a:latin typeface="Times New Roman"/>
                        </a:rPr>
                        <a:t>Креативно се изрази помоћу дигиталног уређаја (видео запис о кућном љубимцу, фото албум о...) ​</a:t>
                      </a:r>
                      <a:endParaRPr lang="bs-Cyrl-BA" b="0" i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99068503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40807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76000"/>
                <a:satMod val="180000"/>
              </a:schemeClr>
              <a:schemeClr val="bg2">
                <a:tint val="80000"/>
                <a:satMod val="120000"/>
                <a:lumMod val="180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7" name="Group 56">
            <a:extLst>
              <a:ext uri="{FF2B5EF4-FFF2-40B4-BE49-F238E27FC236}">
                <a16:creationId xmlns="" xmlns:a16="http://schemas.microsoft.com/office/drawing/2014/main" id="{260ACC13-B825-49F3-93DE-C8B8F2FA37A1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GrpSpPr>
        <p:grpSpPr>
          <a:xfrm>
            <a:off x="150812" y="0"/>
            <a:ext cx="2436813" cy="6858001"/>
            <a:chOff x="1320800" y="0"/>
            <a:chExt cx="2436813" cy="6858001"/>
          </a:xfrm>
        </p:grpSpPr>
        <p:sp>
          <p:nvSpPr>
            <p:cNvPr id="58" name="Freeform 6">
              <a:extLst>
                <a:ext uri="{FF2B5EF4-FFF2-40B4-BE49-F238E27FC236}">
                  <a16:creationId xmlns="" xmlns:a16="http://schemas.microsoft.com/office/drawing/2014/main" id="{F947B31F-CA03-4793-845D-FD86BABC1A18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>
              <a:off x="1627188" y="0"/>
              <a:ext cx="1122363" cy="5329238"/>
            </a:xfrm>
            <a:custGeom>
              <a:avLst/>
              <a:gdLst/>
              <a:ahLst/>
              <a:cxnLst/>
              <a:rect l="0" t="0" r="r" b="b"/>
              <a:pathLst>
                <a:path w="707" h="3357">
                  <a:moveTo>
                    <a:pt x="0" y="3330"/>
                  </a:moveTo>
                  <a:lnTo>
                    <a:pt x="156" y="3357"/>
                  </a:lnTo>
                  <a:lnTo>
                    <a:pt x="707" y="0"/>
                  </a:lnTo>
                  <a:lnTo>
                    <a:pt x="547" y="0"/>
                  </a:lnTo>
                  <a:lnTo>
                    <a:pt x="0" y="333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59" name="Freeform 7">
              <a:extLst>
                <a:ext uri="{FF2B5EF4-FFF2-40B4-BE49-F238E27FC236}">
                  <a16:creationId xmlns="" xmlns:a16="http://schemas.microsoft.com/office/drawing/2014/main" id="{DCDDE94D-F78C-4A48-AEA6-E922FC99A159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>
              <a:off x="1320800" y="0"/>
              <a:ext cx="1117600" cy="5276850"/>
            </a:xfrm>
            <a:custGeom>
              <a:avLst/>
              <a:gdLst/>
              <a:ahLst/>
              <a:cxnLst/>
              <a:rect l="0" t="0" r="r" b="b"/>
              <a:pathLst>
                <a:path w="704" h="3324">
                  <a:moveTo>
                    <a:pt x="704" y="0"/>
                  </a:moveTo>
                  <a:lnTo>
                    <a:pt x="545" y="0"/>
                  </a:lnTo>
                  <a:lnTo>
                    <a:pt x="0" y="3300"/>
                  </a:lnTo>
                  <a:lnTo>
                    <a:pt x="157" y="3324"/>
                  </a:lnTo>
                  <a:lnTo>
                    <a:pt x="704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60" name="Freeform 8">
              <a:extLst>
                <a:ext uri="{FF2B5EF4-FFF2-40B4-BE49-F238E27FC236}">
                  <a16:creationId xmlns="" xmlns:a16="http://schemas.microsoft.com/office/drawing/2014/main" id="{3445A886-F3CA-4DE4-90D7-535F9707B799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>
              <a:off x="1320800" y="5238750"/>
              <a:ext cx="1228725" cy="1619250"/>
            </a:xfrm>
            <a:custGeom>
              <a:avLst/>
              <a:gdLst/>
              <a:ahLst/>
              <a:cxnLst/>
              <a:rect l="0" t="0" r="r" b="b"/>
              <a:pathLst>
                <a:path w="774" h="1020">
                  <a:moveTo>
                    <a:pt x="0" y="0"/>
                  </a:moveTo>
                  <a:lnTo>
                    <a:pt x="740" y="1020"/>
                  </a:lnTo>
                  <a:lnTo>
                    <a:pt x="774" y="10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61" name="Freeform 9">
              <a:extLst>
                <a:ext uri="{FF2B5EF4-FFF2-40B4-BE49-F238E27FC236}">
                  <a16:creationId xmlns="" xmlns:a16="http://schemas.microsoft.com/office/drawing/2014/main" id="{A8999CB6-C053-418B-AE37-E470804D251D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>
              <a:off x="1627188" y="5291138"/>
              <a:ext cx="1495425" cy="1566863"/>
            </a:xfrm>
            <a:custGeom>
              <a:avLst/>
              <a:gdLst/>
              <a:ahLst/>
              <a:cxnLst/>
              <a:rect l="0" t="0" r="r" b="b"/>
              <a:pathLst>
                <a:path w="942" h="987">
                  <a:moveTo>
                    <a:pt x="0" y="0"/>
                  </a:moveTo>
                  <a:lnTo>
                    <a:pt x="909" y="987"/>
                  </a:lnTo>
                  <a:lnTo>
                    <a:pt x="942" y="9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62" name="Freeform 10">
              <a:extLst>
                <a:ext uri="{FF2B5EF4-FFF2-40B4-BE49-F238E27FC236}">
                  <a16:creationId xmlns="" xmlns:a16="http://schemas.microsoft.com/office/drawing/2014/main" id="{81EA3E26-BFCD-4396-AE8A-2A9828BFFBA2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>
              <a:off x="1627188" y="5286375"/>
              <a:ext cx="2130425" cy="1571625"/>
            </a:xfrm>
            <a:custGeom>
              <a:avLst/>
              <a:gdLst/>
              <a:ahLst/>
              <a:cxnLst/>
              <a:rect l="0" t="0" r="r" b="b"/>
              <a:pathLst>
                <a:path w="1342" h="990">
                  <a:moveTo>
                    <a:pt x="0" y="3"/>
                  </a:moveTo>
                  <a:lnTo>
                    <a:pt x="942" y="990"/>
                  </a:lnTo>
                  <a:lnTo>
                    <a:pt x="1342" y="990"/>
                  </a:lnTo>
                  <a:lnTo>
                    <a:pt x="156" y="27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63" name="Freeform 11">
              <a:extLst>
                <a:ext uri="{FF2B5EF4-FFF2-40B4-BE49-F238E27FC236}">
                  <a16:creationId xmlns="" xmlns:a16="http://schemas.microsoft.com/office/drawing/2014/main" id="{5F9BC582-73A6-4D8A-8738-E36476489351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>
              <a:off x="1320800" y="5238750"/>
              <a:ext cx="1695450" cy="1619250"/>
            </a:xfrm>
            <a:custGeom>
              <a:avLst/>
              <a:gdLst/>
              <a:ahLst/>
              <a:cxnLst/>
              <a:rect l="0" t="0" r="r" b="b"/>
              <a:pathLst>
                <a:path w="1068" h="1020">
                  <a:moveTo>
                    <a:pt x="1068" y="1020"/>
                  </a:moveTo>
                  <a:lnTo>
                    <a:pt x="184" y="60"/>
                  </a:lnTo>
                  <a:lnTo>
                    <a:pt x="154" y="27"/>
                  </a:lnTo>
                  <a:lnTo>
                    <a:pt x="157" y="27"/>
                  </a:lnTo>
                  <a:lnTo>
                    <a:pt x="157" y="24"/>
                  </a:lnTo>
                  <a:lnTo>
                    <a:pt x="154" y="24"/>
                  </a:lnTo>
                  <a:lnTo>
                    <a:pt x="0" y="0"/>
                  </a:lnTo>
                  <a:lnTo>
                    <a:pt x="0" y="0"/>
                  </a:lnTo>
                  <a:lnTo>
                    <a:pt x="774" y="1020"/>
                  </a:lnTo>
                  <a:lnTo>
                    <a:pt x="1068" y="102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 useBgFill="1">
        <p:nvSpPr>
          <p:cNvPr id="65" name="Rectangle 64">
            <a:extLst>
              <a:ext uri="{FF2B5EF4-FFF2-40B4-BE49-F238E27FC236}">
                <a16:creationId xmlns="" xmlns:a16="http://schemas.microsoft.com/office/drawing/2014/main" id="{85428F22-76B3-4107-AADE-3F9EC95FD325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7" name="Group 66">
            <a:extLst>
              <a:ext uri="{FF2B5EF4-FFF2-40B4-BE49-F238E27FC236}">
                <a16:creationId xmlns="" xmlns:a16="http://schemas.microsoft.com/office/drawing/2014/main" id="{5346FBCF-5353-4172-96F5-4B7EB07777C4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GrpSpPr>
        <p:grpSpPr>
          <a:xfrm>
            <a:off x="2290265" y="-12875"/>
            <a:ext cx="2604396" cy="6890194"/>
            <a:chOff x="2199787" y="-12875"/>
            <a:chExt cx="2679011" cy="6890194"/>
          </a:xfrm>
        </p:grpSpPr>
        <p:sp useBgFill="1">
          <p:nvSpPr>
            <p:cNvPr id="68" name="Rectangle 19">
              <a:extLst>
                <a:ext uri="{FF2B5EF4-FFF2-40B4-BE49-F238E27FC236}">
                  <a16:creationId xmlns="" xmlns:a16="http://schemas.microsoft.com/office/drawing/2014/main" id="{343F3E6D-808D-43AD-9485-AD0014BEAE2A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white">
            <a:xfrm>
              <a:off x="2199787" y="-12875"/>
              <a:ext cx="2679011" cy="5301468"/>
            </a:xfrm>
            <a:custGeom>
              <a:avLst/>
              <a:gdLst>
                <a:gd name="connsiteX0" fmla="*/ 0 w 2570017"/>
                <a:gd name="connsiteY0" fmla="*/ 0 h 2554287"/>
                <a:gd name="connsiteX1" fmla="*/ 2570017 w 2570017"/>
                <a:gd name="connsiteY1" fmla="*/ 0 h 2554287"/>
                <a:gd name="connsiteX2" fmla="*/ 2570017 w 2570017"/>
                <a:gd name="connsiteY2" fmla="*/ 2554287 h 2554287"/>
                <a:gd name="connsiteX3" fmla="*/ 0 w 2570017"/>
                <a:gd name="connsiteY3" fmla="*/ 2554287 h 2554287"/>
                <a:gd name="connsiteX4" fmla="*/ 0 w 2570017"/>
                <a:gd name="connsiteY4" fmla="*/ 0 h 2554287"/>
                <a:gd name="connsiteX0" fmla="*/ 904009 w 2570017"/>
                <a:gd name="connsiteY0" fmla="*/ 0 h 2554287"/>
                <a:gd name="connsiteX1" fmla="*/ 2570017 w 2570017"/>
                <a:gd name="connsiteY1" fmla="*/ 0 h 2554287"/>
                <a:gd name="connsiteX2" fmla="*/ 2570017 w 2570017"/>
                <a:gd name="connsiteY2" fmla="*/ 2554287 h 2554287"/>
                <a:gd name="connsiteX3" fmla="*/ 0 w 2570017"/>
                <a:gd name="connsiteY3" fmla="*/ 2554287 h 2554287"/>
                <a:gd name="connsiteX4" fmla="*/ 904009 w 2570017"/>
                <a:gd name="connsiteY4" fmla="*/ 0 h 2554287"/>
                <a:gd name="connsiteX0" fmla="*/ 644236 w 2570017"/>
                <a:gd name="connsiteY0" fmla="*/ 10391 h 2554287"/>
                <a:gd name="connsiteX1" fmla="*/ 2570017 w 2570017"/>
                <a:gd name="connsiteY1" fmla="*/ 0 h 2554287"/>
                <a:gd name="connsiteX2" fmla="*/ 2570017 w 2570017"/>
                <a:gd name="connsiteY2" fmla="*/ 2554287 h 2554287"/>
                <a:gd name="connsiteX3" fmla="*/ 0 w 2570017"/>
                <a:gd name="connsiteY3" fmla="*/ 2554287 h 2554287"/>
                <a:gd name="connsiteX4" fmla="*/ 644236 w 2570017"/>
                <a:gd name="connsiteY4" fmla="*/ 10391 h 2554287"/>
                <a:gd name="connsiteX0" fmla="*/ 633845 w 2570017"/>
                <a:gd name="connsiteY0" fmla="*/ 0 h 2554287"/>
                <a:gd name="connsiteX1" fmla="*/ 2570017 w 2570017"/>
                <a:gd name="connsiteY1" fmla="*/ 0 h 2554287"/>
                <a:gd name="connsiteX2" fmla="*/ 2570017 w 2570017"/>
                <a:gd name="connsiteY2" fmla="*/ 2554287 h 2554287"/>
                <a:gd name="connsiteX3" fmla="*/ 0 w 2570017"/>
                <a:gd name="connsiteY3" fmla="*/ 2554287 h 2554287"/>
                <a:gd name="connsiteX4" fmla="*/ 633845 w 2570017"/>
                <a:gd name="connsiteY4" fmla="*/ 0 h 2554287"/>
                <a:gd name="connsiteX0" fmla="*/ 675409 w 2611581"/>
                <a:gd name="connsiteY0" fmla="*/ 0 h 2554287"/>
                <a:gd name="connsiteX1" fmla="*/ 2611581 w 2611581"/>
                <a:gd name="connsiteY1" fmla="*/ 0 h 2554287"/>
                <a:gd name="connsiteX2" fmla="*/ 2611581 w 2611581"/>
                <a:gd name="connsiteY2" fmla="*/ 2554287 h 2554287"/>
                <a:gd name="connsiteX3" fmla="*/ 0 w 2611581"/>
                <a:gd name="connsiteY3" fmla="*/ 2554287 h 2554287"/>
                <a:gd name="connsiteX4" fmla="*/ 675409 w 2611581"/>
                <a:gd name="connsiteY4" fmla="*/ 0 h 2554287"/>
                <a:gd name="connsiteX0" fmla="*/ 650979 w 2587151"/>
                <a:gd name="connsiteY0" fmla="*/ 0 h 2554287"/>
                <a:gd name="connsiteX1" fmla="*/ 2587151 w 2587151"/>
                <a:gd name="connsiteY1" fmla="*/ 0 h 2554287"/>
                <a:gd name="connsiteX2" fmla="*/ 2587151 w 2587151"/>
                <a:gd name="connsiteY2" fmla="*/ 2554287 h 2554287"/>
                <a:gd name="connsiteX3" fmla="*/ 0 w 2587151"/>
                <a:gd name="connsiteY3" fmla="*/ 2548595 h 2554287"/>
                <a:gd name="connsiteX4" fmla="*/ 650979 w 2587151"/>
                <a:gd name="connsiteY4" fmla="*/ 0 h 2554287"/>
                <a:gd name="connsiteX0" fmla="*/ 730379 w 2587151"/>
                <a:gd name="connsiteY0" fmla="*/ 5692 h 2554287"/>
                <a:gd name="connsiteX1" fmla="*/ 2587151 w 2587151"/>
                <a:gd name="connsiteY1" fmla="*/ 0 h 2554287"/>
                <a:gd name="connsiteX2" fmla="*/ 2587151 w 2587151"/>
                <a:gd name="connsiteY2" fmla="*/ 2554287 h 2554287"/>
                <a:gd name="connsiteX3" fmla="*/ 0 w 2587151"/>
                <a:gd name="connsiteY3" fmla="*/ 2548595 h 2554287"/>
                <a:gd name="connsiteX4" fmla="*/ 730379 w 2587151"/>
                <a:gd name="connsiteY4" fmla="*/ 5692 h 2554287"/>
                <a:gd name="connsiteX0" fmla="*/ 864750 w 2587151"/>
                <a:gd name="connsiteY0" fmla="*/ 2847 h 2554287"/>
                <a:gd name="connsiteX1" fmla="*/ 2587151 w 2587151"/>
                <a:gd name="connsiteY1" fmla="*/ 0 h 2554287"/>
                <a:gd name="connsiteX2" fmla="*/ 2587151 w 2587151"/>
                <a:gd name="connsiteY2" fmla="*/ 2554287 h 2554287"/>
                <a:gd name="connsiteX3" fmla="*/ 0 w 2587151"/>
                <a:gd name="connsiteY3" fmla="*/ 2548595 h 2554287"/>
                <a:gd name="connsiteX4" fmla="*/ 864750 w 2587151"/>
                <a:gd name="connsiteY4" fmla="*/ 2847 h 2554287"/>
                <a:gd name="connsiteX0" fmla="*/ 883073 w 2587151"/>
                <a:gd name="connsiteY0" fmla="*/ 1 h 2554287"/>
                <a:gd name="connsiteX1" fmla="*/ 2587151 w 2587151"/>
                <a:gd name="connsiteY1" fmla="*/ 0 h 2554287"/>
                <a:gd name="connsiteX2" fmla="*/ 2587151 w 2587151"/>
                <a:gd name="connsiteY2" fmla="*/ 2554287 h 2554287"/>
                <a:gd name="connsiteX3" fmla="*/ 0 w 2587151"/>
                <a:gd name="connsiteY3" fmla="*/ 2548595 h 2554287"/>
                <a:gd name="connsiteX4" fmla="*/ 883073 w 2587151"/>
                <a:gd name="connsiteY4" fmla="*/ 1 h 2554287"/>
                <a:gd name="connsiteX0" fmla="*/ 895288 w 2599366"/>
                <a:gd name="connsiteY0" fmla="*/ 1 h 2554287"/>
                <a:gd name="connsiteX1" fmla="*/ 2599366 w 2599366"/>
                <a:gd name="connsiteY1" fmla="*/ 0 h 2554287"/>
                <a:gd name="connsiteX2" fmla="*/ 2599366 w 2599366"/>
                <a:gd name="connsiteY2" fmla="*/ 2554287 h 2554287"/>
                <a:gd name="connsiteX3" fmla="*/ 0 w 2599366"/>
                <a:gd name="connsiteY3" fmla="*/ 2542904 h 2554287"/>
                <a:gd name="connsiteX4" fmla="*/ 895288 w 2599366"/>
                <a:gd name="connsiteY4" fmla="*/ 1 h 2554287"/>
                <a:gd name="connsiteX0" fmla="*/ 895288 w 2599366"/>
                <a:gd name="connsiteY0" fmla="*/ 1 h 2554287"/>
                <a:gd name="connsiteX1" fmla="*/ 2599366 w 2599366"/>
                <a:gd name="connsiteY1" fmla="*/ 0 h 2554287"/>
                <a:gd name="connsiteX2" fmla="*/ 2599366 w 2599366"/>
                <a:gd name="connsiteY2" fmla="*/ 2554287 h 2554287"/>
                <a:gd name="connsiteX3" fmla="*/ 0 w 2599366"/>
                <a:gd name="connsiteY3" fmla="*/ 2542904 h 2554287"/>
                <a:gd name="connsiteX4" fmla="*/ 895288 w 2599366"/>
                <a:gd name="connsiteY4" fmla="*/ 1 h 2554287"/>
                <a:gd name="connsiteX0" fmla="*/ 895288 w 2611581"/>
                <a:gd name="connsiteY0" fmla="*/ 1 h 2565670"/>
                <a:gd name="connsiteX1" fmla="*/ 2599366 w 2611581"/>
                <a:gd name="connsiteY1" fmla="*/ 0 h 2565670"/>
                <a:gd name="connsiteX2" fmla="*/ 2611581 w 2611581"/>
                <a:gd name="connsiteY2" fmla="*/ 2565670 h 2565670"/>
                <a:gd name="connsiteX3" fmla="*/ 0 w 2611581"/>
                <a:gd name="connsiteY3" fmla="*/ 2542904 h 2565670"/>
                <a:gd name="connsiteX4" fmla="*/ 895288 w 2611581"/>
                <a:gd name="connsiteY4" fmla="*/ 1 h 2565670"/>
                <a:gd name="connsiteX0" fmla="*/ 895288 w 2611581"/>
                <a:gd name="connsiteY0" fmla="*/ 1 h 2565670"/>
                <a:gd name="connsiteX1" fmla="*/ 2599366 w 2611581"/>
                <a:gd name="connsiteY1" fmla="*/ 0 h 2565670"/>
                <a:gd name="connsiteX2" fmla="*/ 2611581 w 2611581"/>
                <a:gd name="connsiteY2" fmla="*/ 2565670 h 2565670"/>
                <a:gd name="connsiteX3" fmla="*/ 0 w 2611581"/>
                <a:gd name="connsiteY3" fmla="*/ 2542904 h 2565670"/>
                <a:gd name="connsiteX4" fmla="*/ 895288 w 2611581"/>
                <a:gd name="connsiteY4" fmla="*/ 1 h 2565670"/>
                <a:gd name="connsiteX0" fmla="*/ 895288 w 2611581"/>
                <a:gd name="connsiteY0" fmla="*/ 1 h 2565670"/>
                <a:gd name="connsiteX1" fmla="*/ 2599366 w 2611581"/>
                <a:gd name="connsiteY1" fmla="*/ 0 h 2565670"/>
                <a:gd name="connsiteX2" fmla="*/ 2611581 w 2611581"/>
                <a:gd name="connsiteY2" fmla="*/ 2565670 h 2565670"/>
                <a:gd name="connsiteX3" fmla="*/ 0 w 2611581"/>
                <a:gd name="connsiteY3" fmla="*/ 2545750 h 2565670"/>
                <a:gd name="connsiteX4" fmla="*/ 895288 w 2611581"/>
                <a:gd name="connsiteY4" fmla="*/ 1 h 2565670"/>
                <a:gd name="connsiteX0" fmla="*/ 1544433 w 3260726"/>
                <a:gd name="connsiteY0" fmla="*/ 1 h 2565670"/>
                <a:gd name="connsiteX1" fmla="*/ 3248511 w 3260726"/>
                <a:gd name="connsiteY1" fmla="*/ 0 h 2565670"/>
                <a:gd name="connsiteX2" fmla="*/ 3260726 w 3260726"/>
                <a:gd name="connsiteY2" fmla="*/ 2565670 h 2565670"/>
                <a:gd name="connsiteX3" fmla="*/ 0 w 3260726"/>
                <a:gd name="connsiteY3" fmla="*/ 2521058 h 2565670"/>
                <a:gd name="connsiteX4" fmla="*/ 1544433 w 3260726"/>
                <a:gd name="connsiteY4" fmla="*/ 1 h 2565670"/>
                <a:gd name="connsiteX0" fmla="*/ 921784 w 3260726"/>
                <a:gd name="connsiteY0" fmla="*/ 12347 h 2565670"/>
                <a:gd name="connsiteX1" fmla="*/ 3248511 w 3260726"/>
                <a:gd name="connsiteY1" fmla="*/ 0 h 2565670"/>
                <a:gd name="connsiteX2" fmla="*/ 3260726 w 3260726"/>
                <a:gd name="connsiteY2" fmla="*/ 2565670 h 2565670"/>
                <a:gd name="connsiteX3" fmla="*/ 0 w 3260726"/>
                <a:gd name="connsiteY3" fmla="*/ 2521058 h 2565670"/>
                <a:gd name="connsiteX4" fmla="*/ 921784 w 3260726"/>
                <a:gd name="connsiteY4" fmla="*/ 12347 h 2565670"/>
                <a:gd name="connsiteX0" fmla="*/ 921784 w 3260726"/>
                <a:gd name="connsiteY0" fmla="*/ 12347 h 2565670"/>
                <a:gd name="connsiteX1" fmla="*/ 2321160 w 3260726"/>
                <a:gd name="connsiteY1" fmla="*/ 0 h 2565670"/>
                <a:gd name="connsiteX2" fmla="*/ 3260726 w 3260726"/>
                <a:gd name="connsiteY2" fmla="*/ 2565670 h 2565670"/>
                <a:gd name="connsiteX3" fmla="*/ 0 w 3260726"/>
                <a:gd name="connsiteY3" fmla="*/ 2521058 h 2565670"/>
                <a:gd name="connsiteX4" fmla="*/ 921784 w 3260726"/>
                <a:gd name="connsiteY4" fmla="*/ 12347 h 2565670"/>
                <a:gd name="connsiteX0" fmla="*/ 921784 w 2322228"/>
                <a:gd name="connsiteY0" fmla="*/ 12347 h 2565670"/>
                <a:gd name="connsiteX1" fmla="*/ 2321160 w 2322228"/>
                <a:gd name="connsiteY1" fmla="*/ 0 h 2565670"/>
                <a:gd name="connsiteX2" fmla="*/ 2320129 w 2322228"/>
                <a:gd name="connsiteY2" fmla="*/ 2565670 h 2565670"/>
                <a:gd name="connsiteX3" fmla="*/ 0 w 2322228"/>
                <a:gd name="connsiteY3" fmla="*/ 2521058 h 2565670"/>
                <a:gd name="connsiteX4" fmla="*/ 921784 w 2322228"/>
                <a:gd name="connsiteY4" fmla="*/ 12347 h 2565670"/>
                <a:gd name="connsiteX0" fmla="*/ 921784 w 2322228"/>
                <a:gd name="connsiteY0" fmla="*/ 0 h 2571841"/>
                <a:gd name="connsiteX1" fmla="*/ 2321160 w 2322228"/>
                <a:gd name="connsiteY1" fmla="*/ 6171 h 2571841"/>
                <a:gd name="connsiteX2" fmla="*/ 2320129 w 2322228"/>
                <a:gd name="connsiteY2" fmla="*/ 2571841 h 2571841"/>
                <a:gd name="connsiteX3" fmla="*/ 0 w 2322228"/>
                <a:gd name="connsiteY3" fmla="*/ 2527229 h 2571841"/>
                <a:gd name="connsiteX4" fmla="*/ 921784 w 2322228"/>
                <a:gd name="connsiteY4" fmla="*/ 0 h 2571841"/>
                <a:gd name="connsiteX0" fmla="*/ 921784 w 2611583"/>
                <a:gd name="connsiteY0" fmla="*/ 0 h 2540977"/>
                <a:gd name="connsiteX1" fmla="*/ 2321160 w 2611583"/>
                <a:gd name="connsiteY1" fmla="*/ 6171 h 2540977"/>
                <a:gd name="connsiteX2" fmla="*/ 2611583 w 2611583"/>
                <a:gd name="connsiteY2" fmla="*/ 2540977 h 2540977"/>
                <a:gd name="connsiteX3" fmla="*/ 0 w 2611583"/>
                <a:gd name="connsiteY3" fmla="*/ 2527229 h 2540977"/>
                <a:gd name="connsiteX4" fmla="*/ 921784 w 2611583"/>
                <a:gd name="connsiteY4" fmla="*/ 0 h 2540977"/>
                <a:gd name="connsiteX0" fmla="*/ 921784 w 2611583"/>
                <a:gd name="connsiteY0" fmla="*/ 2 h 2540979"/>
                <a:gd name="connsiteX1" fmla="*/ 2572870 w 2611583"/>
                <a:gd name="connsiteY1" fmla="*/ 0 h 2540979"/>
                <a:gd name="connsiteX2" fmla="*/ 2611583 w 2611583"/>
                <a:gd name="connsiteY2" fmla="*/ 2540979 h 2540979"/>
                <a:gd name="connsiteX3" fmla="*/ 0 w 2611583"/>
                <a:gd name="connsiteY3" fmla="*/ 2527231 h 2540979"/>
                <a:gd name="connsiteX4" fmla="*/ 921784 w 2611583"/>
                <a:gd name="connsiteY4" fmla="*/ 2 h 2540979"/>
                <a:gd name="connsiteX0" fmla="*/ 921784 w 2705467"/>
                <a:gd name="connsiteY0" fmla="*/ 0 h 2540977"/>
                <a:gd name="connsiteX1" fmla="*/ 2705349 w 2705467"/>
                <a:gd name="connsiteY1" fmla="*/ 6171 h 2540977"/>
                <a:gd name="connsiteX2" fmla="*/ 2611583 w 2705467"/>
                <a:gd name="connsiteY2" fmla="*/ 2540977 h 2540977"/>
                <a:gd name="connsiteX3" fmla="*/ 0 w 2705467"/>
                <a:gd name="connsiteY3" fmla="*/ 2527229 h 2540977"/>
                <a:gd name="connsiteX4" fmla="*/ 921784 w 2705467"/>
                <a:gd name="connsiteY4" fmla="*/ 0 h 2540977"/>
                <a:gd name="connsiteX0" fmla="*/ 921784 w 2718702"/>
                <a:gd name="connsiteY0" fmla="*/ 2 h 2540979"/>
                <a:gd name="connsiteX1" fmla="*/ 2718597 w 2718702"/>
                <a:gd name="connsiteY1" fmla="*/ 0 h 2540979"/>
                <a:gd name="connsiteX2" fmla="*/ 2611583 w 2718702"/>
                <a:gd name="connsiteY2" fmla="*/ 2540979 h 2540979"/>
                <a:gd name="connsiteX3" fmla="*/ 0 w 2718702"/>
                <a:gd name="connsiteY3" fmla="*/ 2527231 h 2540979"/>
                <a:gd name="connsiteX4" fmla="*/ 921784 w 2718702"/>
                <a:gd name="connsiteY4" fmla="*/ 2 h 2540979"/>
                <a:gd name="connsiteX0" fmla="*/ 921784 w 2679012"/>
                <a:gd name="connsiteY0" fmla="*/ 0 h 2540977"/>
                <a:gd name="connsiteX1" fmla="*/ 2678853 w 2679012"/>
                <a:gd name="connsiteY1" fmla="*/ 6171 h 2540977"/>
                <a:gd name="connsiteX2" fmla="*/ 2611583 w 2679012"/>
                <a:gd name="connsiteY2" fmla="*/ 2540977 h 2540977"/>
                <a:gd name="connsiteX3" fmla="*/ 0 w 2679012"/>
                <a:gd name="connsiteY3" fmla="*/ 2527229 h 2540977"/>
                <a:gd name="connsiteX4" fmla="*/ 921784 w 2679012"/>
                <a:gd name="connsiteY4" fmla="*/ 0 h 2540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79012" h="2540977">
                  <a:moveTo>
                    <a:pt x="921784" y="0"/>
                  </a:moveTo>
                  <a:lnTo>
                    <a:pt x="2678853" y="6171"/>
                  </a:lnTo>
                  <a:cubicBezTo>
                    <a:pt x="2682925" y="861394"/>
                    <a:pt x="2607511" y="1685754"/>
                    <a:pt x="2611583" y="2540977"/>
                  </a:cubicBezTo>
                  <a:lnTo>
                    <a:pt x="0" y="2527229"/>
                  </a:lnTo>
                  <a:lnTo>
                    <a:pt x="921784" y="0"/>
                  </a:lnTo>
                  <a:close/>
                </a:path>
              </a:pathLst>
            </a:custGeom>
            <a:blipFill rotWithShape="0">
              <a:blip r:embed="rId2">
                <a:duotone>
                  <a:schemeClr val="bg2">
                    <a:shade val="76000"/>
                    <a:satMod val="180000"/>
                  </a:schemeClr>
                  <a:schemeClr val="bg2">
                    <a:tint val="80000"/>
                    <a:satMod val="120000"/>
                    <a:lumMod val="180000"/>
                  </a:schemeClr>
                </a:duotone>
              </a:blip>
              <a:stretch>
                <a:fillRect l="-114598" r="-265621" b="-28686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 useBgFill="1">
          <p:nvSpPr>
            <p:cNvPr id="69" name="Rectangle 20">
              <a:extLst>
                <a:ext uri="{FF2B5EF4-FFF2-40B4-BE49-F238E27FC236}">
                  <a16:creationId xmlns="" xmlns:a16="http://schemas.microsoft.com/office/drawing/2014/main" id="{03DB1AC6-5430-4CD3-BD83-86E675A11A3F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white">
            <a:xfrm>
              <a:off x="2211875" y="5257482"/>
              <a:ext cx="2586931" cy="1619837"/>
            </a:xfrm>
            <a:custGeom>
              <a:avLst/>
              <a:gdLst>
                <a:gd name="connsiteX0" fmla="*/ 0 w 2611581"/>
                <a:gd name="connsiteY0" fmla="*/ 0 h 4303713"/>
                <a:gd name="connsiteX1" fmla="*/ 2611581 w 2611581"/>
                <a:gd name="connsiteY1" fmla="*/ 0 h 4303713"/>
                <a:gd name="connsiteX2" fmla="*/ 2611581 w 2611581"/>
                <a:gd name="connsiteY2" fmla="*/ 4303713 h 4303713"/>
                <a:gd name="connsiteX3" fmla="*/ 0 w 2611581"/>
                <a:gd name="connsiteY3" fmla="*/ 4303713 h 4303713"/>
                <a:gd name="connsiteX4" fmla="*/ 0 w 2611581"/>
                <a:gd name="connsiteY4" fmla="*/ 0 h 4303713"/>
                <a:gd name="connsiteX0" fmla="*/ 0 w 2611581"/>
                <a:gd name="connsiteY0" fmla="*/ 0 h 4314104"/>
                <a:gd name="connsiteX1" fmla="*/ 2611581 w 2611581"/>
                <a:gd name="connsiteY1" fmla="*/ 0 h 4314104"/>
                <a:gd name="connsiteX2" fmla="*/ 2611581 w 2611581"/>
                <a:gd name="connsiteY2" fmla="*/ 4303713 h 4314104"/>
                <a:gd name="connsiteX3" fmla="*/ 1693718 w 2611581"/>
                <a:gd name="connsiteY3" fmla="*/ 4314104 h 4314104"/>
                <a:gd name="connsiteX4" fmla="*/ 0 w 2611581"/>
                <a:gd name="connsiteY4" fmla="*/ 0 h 4314104"/>
                <a:gd name="connsiteX0" fmla="*/ 0 w 2611581"/>
                <a:gd name="connsiteY0" fmla="*/ 0 h 4314104"/>
                <a:gd name="connsiteX1" fmla="*/ 2611581 w 2611581"/>
                <a:gd name="connsiteY1" fmla="*/ 0 h 4314104"/>
                <a:gd name="connsiteX2" fmla="*/ 2611581 w 2611581"/>
                <a:gd name="connsiteY2" fmla="*/ 4303713 h 4314104"/>
                <a:gd name="connsiteX3" fmla="*/ 1963882 w 2611581"/>
                <a:gd name="connsiteY3" fmla="*/ 4314104 h 4314104"/>
                <a:gd name="connsiteX4" fmla="*/ 0 w 2611581"/>
                <a:gd name="connsiteY4" fmla="*/ 0 h 4314104"/>
                <a:gd name="connsiteX0" fmla="*/ 0 w 2611581"/>
                <a:gd name="connsiteY0" fmla="*/ 0 h 4303713"/>
                <a:gd name="connsiteX1" fmla="*/ 2611581 w 2611581"/>
                <a:gd name="connsiteY1" fmla="*/ 0 h 4303713"/>
                <a:gd name="connsiteX2" fmla="*/ 2611581 w 2611581"/>
                <a:gd name="connsiteY2" fmla="*/ 4303713 h 4303713"/>
                <a:gd name="connsiteX3" fmla="*/ 2213264 w 2611581"/>
                <a:gd name="connsiteY3" fmla="*/ 4293322 h 4303713"/>
                <a:gd name="connsiteX4" fmla="*/ 0 w 2611581"/>
                <a:gd name="connsiteY4" fmla="*/ 0 h 4303713"/>
                <a:gd name="connsiteX0" fmla="*/ 0 w 2611581"/>
                <a:gd name="connsiteY0" fmla="*/ 0 h 4303713"/>
                <a:gd name="connsiteX1" fmla="*/ 2611581 w 2611581"/>
                <a:gd name="connsiteY1" fmla="*/ 0 h 4303713"/>
                <a:gd name="connsiteX2" fmla="*/ 2611581 w 2611581"/>
                <a:gd name="connsiteY2" fmla="*/ 4303713 h 4303713"/>
                <a:gd name="connsiteX3" fmla="*/ 2171701 w 2611581"/>
                <a:gd name="connsiteY3" fmla="*/ 3638695 h 4303713"/>
                <a:gd name="connsiteX4" fmla="*/ 0 w 2611581"/>
                <a:gd name="connsiteY4" fmla="*/ 0 h 4303713"/>
                <a:gd name="connsiteX0" fmla="*/ 0 w 2720934"/>
                <a:gd name="connsiteY0" fmla="*/ 268283 h 4303713"/>
                <a:gd name="connsiteX1" fmla="*/ 2720934 w 2720934"/>
                <a:gd name="connsiteY1" fmla="*/ 0 h 4303713"/>
                <a:gd name="connsiteX2" fmla="*/ 2720934 w 2720934"/>
                <a:gd name="connsiteY2" fmla="*/ 4303713 h 4303713"/>
                <a:gd name="connsiteX3" fmla="*/ 2281054 w 2720934"/>
                <a:gd name="connsiteY3" fmla="*/ 3638695 h 4303713"/>
                <a:gd name="connsiteX4" fmla="*/ 0 w 2720934"/>
                <a:gd name="connsiteY4" fmla="*/ 268283 h 4303713"/>
                <a:gd name="connsiteX0" fmla="*/ 0 w 2720934"/>
                <a:gd name="connsiteY0" fmla="*/ 268283 h 4303713"/>
                <a:gd name="connsiteX1" fmla="*/ 2720934 w 2720934"/>
                <a:gd name="connsiteY1" fmla="*/ 0 h 4303713"/>
                <a:gd name="connsiteX2" fmla="*/ 2720934 w 2720934"/>
                <a:gd name="connsiteY2" fmla="*/ 4303713 h 4303713"/>
                <a:gd name="connsiteX3" fmla="*/ 2264231 w 2720934"/>
                <a:gd name="connsiteY3" fmla="*/ 3717600 h 4303713"/>
                <a:gd name="connsiteX4" fmla="*/ 0 w 2720934"/>
                <a:gd name="connsiteY4" fmla="*/ 268283 h 4303713"/>
                <a:gd name="connsiteX0" fmla="*/ 0 w 2720934"/>
                <a:gd name="connsiteY0" fmla="*/ 268283 h 4335275"/>
                <a:gd name="connsiteX1" fmla="*/ 2720934 w 2720934"/>
                <a:gd name="connsiteY1" fmla="*/ 0 h 4335275"/>
                <a:gd name="connsiteX2" fmla="*/ 2653639 w 2720934"/>
                <a:gd name="connsiteY2" fmla="*/ 4335275 h 4335275"/>
                <a:gd name="connsiteX3" fmla="*/ 2264231 w 2720934"/>
                <a:gd name="connsiteY3" fmla="*/ 3717600 h 4335275"/>
                <a:gd name="connsiteX4" fmla="*/ 0 w 2720934"/>
                <a:gd name="connsiteY4" fmla="*/ 268283 h 4335275"/>
                <a:gd name="connsiteX0" fmla="*/ 0 w 2737757"/>
                <a:gd name="connsiteY0" fmla="*/ 236721 h 4335275"/>
                <a:gd name="connsiteX1" fmla="*/ 2737757 w 2737757"/>
                <a:gd name="connsiteY1" fmla="*/ 0 h 4335275"/>
                <a:gd name="connsiteX2" fmla="*/ 2670462 w 2737757"/>
                <a:gd name="connsiteY2" fmla="*/ 4335275 h 4335275"/>
                <a:gd name="connsiteX3" fmla="*/ 2281054 w 2737757"/>
                <a:gd name="connsiteY3" fmla="*/ 3717600 h 4335275"/>
                <a:gd name="connsiteX4" fmla="*/ 0 w 2737757"/>
                <a:gd name="connsiteY4" fmla="*/ 236721 h 4335275"/>
                <a:gd name="connsiteX0" fmla="*/ 0 w 2729346"/>
                <a:gd name="connsiteY0" fmla="*/ 0 h 4098554"/>
                <a:gd name="connsiteX1" fmla="*/ 2729346 w 2729346"/>
                <a:gd name="connsiteY1" fmla="*/ 126250 h 4098554"/>
                <a:gd name="connsiteX2" fmla="*/ 2670462 w 2729346"/>
                <a:gd name="connsiteY2" fmla="*/ 4098554 h 4098554"/>
                <a:gd name="connsiteX3" fmla="*/ 2281054 w 2729346"/>
                <a:gd name="connsiteY3" fmla="*/ 3480879 h 4098554"/>
                <a:gd name="connsiteX4" fmla="*/ 0 w 2729346"/>
                <a:gd name="connsiteY4" fmla="*/ 0 h 4098554"/>
                <a:gd name="connsiteX0" fmla="*/ 0 w 2720934"/>
                <a:gd name="connsiteY0" fmla="*/ 0 h 4098554"/>
                <a:gd name="connsiteX1" fmla="*/ 2720934 w 2720934"/>
                <a:gd name="connsiteY1" fmla="*/ 31562 h 4098554"/>
                <a:gd name="connsiteX2" fmla="*/ 2670462 w 2720934"/>
                <a:gd name="connsiteY2" fmla="*/ 4098554 h 4098554"/>
                <a:gd name="connsiteX3" fmla="*/ 2281054 w 2720934"/>
                <a:gd name="connsiteY3" fmla="*/ 3480879 h 4098554"/>
                <a:gd name="connsiteX4" fmla="*/ 0 w 2720934"/>
                <a:gd name="connsiteY4" fmla="*/ 0 h 4098554"/>
                <a:gd name="connsiteX0" fmla="*/ 0 w 2720934"/>
                <a:gd name="connsiteY0" fmla="*/ 15782 h 4114336"/>
                <a:gd name="connsiteX1" fmla="*/ 2720934 w 2720934"/>
                <a:gd name="connsiteY1" fmla="*/ 0 h 4114336"/>
                <a:gd name="connsiteX2" fmla="*/ 2670462 w 2720934"/>
                <a:gd name="connsiteY2" fmla="*/ 4114336 h 4114336"/>
                <a:gd name="connsiteX3" fmla="*/ 2281054 w 2720934"/>
                <a:gd name="connsiteY3" fmla="*/ 3496661 h 4114336"/>
                <a:gd name="connsiteX4" fmla="*/ 0 w 2720934"/>
                <a:gd name="connsiteY4" fmla="*/ 15782 h 4114336"/>
                <a:gd name="connsiteX0" fmla="*/ 0 w 2820289"/>
                <a:gd name="connsiteY0" fmla="*/ 15782 h 4114336"/>
                <a:gd name="connsiteX1" fmla="*/ 2820289 w 2820289"/>
                <a:gd name="connsiteY1" fmla="*/ 0 h 4114336"/>
                <a:gd name="connsiteX2" fmla="*/ 2769817 w 2820289"/>
                <a:gd name="connsiteY2" fmla="*/ 4114336 h 4114336"/>
                <a:gd name="connsiteX3" fmla="*/ 2380409 w 2820289"/>
                <a:gd name="connsiteY3" fmla="*/ 3496661 h 4114336"/>
                <a:gd name="connsiteX4" fmla="*/ 0 w 2820289"/>
                <a:gd name="connsiteY4" fmla="*/ 15782 h 4114336"/>
                <a:gd name="connsiteX0" fmla="*/ 0 w 2820289"/>
                <a:gd name="connsiteY0" fmla="*/ 15782 h 4114336"/>
                <a:gd name="connsiteX1" fmla="*/ 2820289 w 2820289"/>
                <a:gd name="connsiteY1" fmla="*/ 0 h 4114336"/>
                <a:gd name="connsiteX2" fmla="*/ 2769817 w 2820289"/>
                <a:gd name="connsiteY2" fmla="*/ 4114336 h 4114336"/>
                <a:gd name="connsiteX3" fmla="*/ 2362876 w 2820289"/>
                <a:gd name="connsiteY3" fmla="*/ 3517980 h 4114336"/>
                <a:gd name="connsiteX4" fmla="*/ 0 w 2820289"/>
                <a:gd name="connsiteY4" fmla="*/ 15782 h 4114336"/>
                <a:gd name="connsiteX0" fmla="*/ 0 w 2820289"/>
                <a:gd name="connsiteY0" fmla="*/ 15782 h 4114336"/>
                <a:gd name="connsiteX1" fmla="*/ 2820289 w 2820289"/>
                <a:gd name="connsiteY1" fmla="*/ 0 h 4114336"/>
                <a:gd name="connsiteX2" fmla="*/ 2763972 w 2820289"/>
                <a:gd name="connsiteY2" fmla="*/ 4114336 h 4114336"/>
                <a:gd name="connsiteX3" fmla="*/ 2362876 w 2820289"/>
                <a:gd name="connsiteY3" fmla="*/ 3517980 h 4114336"/>
                <a:gd name="connsiteX4" fmla="*/ 0 w 2820289"/>
                <a:gd name="connsiteY4" fmla="*/ 15782 h 4114336"/>
                <a:gd name="connsiteX0" fmla="*/ 0 w 3721149"/>
                <a:gd name="connsiteY0" fmla="*/ 0 h 4269703"/>
                <a:gd name="connsiteX1" fmla="*/ 3721149 w 3721149"/>
                <a:gd name="connsiteY1" fmla="*/ 155367 h 4269703"/>
                <a:gd name="connsiteX2" fmla="*/ 3664832 w 3721149"/>
                <a:gd name="connsiteY2" fmla="*/ 4269703 h 4269703"/>
                <a:gd name="connsiteX3" fmla="*/ 3263736 w 3721149"/>
                <a:gd name="connsiteY3" fmla="*/ 3673347 h 4269703"/>
                <a:gd name="connsiteX4" fmla="*/ 0 w 3721149"/>
                <a:gd name="connsiteY4" fmla="*/ 0 h 4269703"/>
                <a:gd name="connsiteX0" fmla="*/ 0 w 3721149"/>
                <a:gd name="connsiteY0" fmla="*/ 0 h 4289488"/>
                <a:gd name="connsiteX1" fmla="*/ 3721149 w 3721149"/>
                <a:gd name="connsiteY1" fmla="*/ 155367 h 4289488"/>
                <a:gd name="connsiteX2" fmla="*/ 3664832 w 3721149"/>
                <a:gd name="connsiteY2" fmla="*/ 4269703 h 4289488"/>
                <a:gd name="connsiteX3" fmla="*/ 1705997 w 3721149"/>
                <a:gd name="connsiteY3" fmla="*/ 4289488 h 4289488"/>
                <a:gd name="connsiteX4" fmla="*/ 0 w 3721149"/>
                <a:gd name="connsiteY4" fmla="*/ 0 h 4289488"/>
                <a:gd name="connsiteX0" fmla="*/ 0 w 3664846"/>
                <a:gd name="connsiteY0" fmla="*/ 15785 h 4305273"/>
                <a:gd name="connsiteX1" fmla="*/ 3664846 w 3664846"/>
                <a:gd name="connsiteY1" fmla="*/ 0 h 4305273"/>
                <a:gd name="connsiteX2" fmla="*/ 3664832 w 3664846"/>
                <a:gd name="connsiteY2" fmla="*/ 4285488 h 4305273"/>
                <a:gd name="connsiteX3" fmla="*/ 1705997 w 3664846"/>
                <a:gd name="connsiteY3" fmla="*/ 4305273 h 4305273"/>
                <a:gd name="connsiteX4" fmla="*/ 0 w 3664846"/>
                <a:gd name="connsiteY4" fmla="*/ 15785 h 4305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64846" h="4305273">
                  <a:moveTo>
                    <a:pt x="0" y="15785"/>
                  </a:moveTo>
                  <a:lnTo>
                    <a:pt x="3664846" y="0"/>
                  </a:lnTo>
                  <a:cubicBezTo>
                    <a:pt x="3664841" y="1428496"/>
                    <a:pt x="3664837" y="2856992"/>
                    <a:pt x="3664832" y="4285488"/>
                  </a:cubicBezTo>
                  <a:lnTo>
                    <a:pt x="1705997" y="4305273"/>
                  </a:lnTo>
                  <a:lnTo>
                    <a:pt x="0" y="15785"/>
                  </a:lnTo>
                  <a:close/>
                </a:path>
              </a:pathLst>
            </a:custGeom>
            <a:blipFill rotWithShape="0">
              <a:blip r:embed="rId2">
                <a:duotone>
                  <a:schemeClr val="bg2">
                    <a:shade val="76000"/>
                    <a:satMod val="180000"/>
                  </a:schemeClr>
                  <a:schemeClr val="bg2">
                    <a:tint val="80000"/>
                    <a:satMod val="120000"/>
                    <a:lumMod val="180000"/>
                  </a:schemeClr>
                </a:duotone>
              </a:blip>
              <a:stretch>
                <a:fillRect l="-163116" t="-323529" r="-398251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1" name="Group 70">
            <a:extLst>
              <a:ext uri="{FF2B5EF4-FFF2-40B4-BE49-F238E27FC236}">
                <a16:creationId xmlns="" xmlns:a16="http://schemas.microsoft.com/office/drawing/2014/main" id="{78326E10-C8CB-487F-A110-F861268DE619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GrpSpPr>
        <p:grpSpPr>
          <a:xfrm>
            <a:off x="2360612" y="0"/>
            <a:ext cx="2436813" cy="6858001"/>
            <a:chOff x="1320800" y="0"/>
            <a:chExt cx="2436813" cy="6858001"/>
          </a:xfrm>
        </p:grpSpPr>
        <p:sp>
          <p:nvSpPr>
            <p:cNvPr id="72" name="Freeform 6">
              <a:extLst>
                <a:ext uri="{FF2B5EF4-FFF2-40B4-BE49-F238E27FC236}">
                  <a16:creationId xmlns="" xmlns:a16="http://schemas.microsoft.com/office/drawing/2014/main" id="{3279962B-46D2-4E19-B632-39B80D1E80AA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>
              <a:off x="1627188" y="0"/>
              <a:ext cx="1122363" cy="5329238"/>
            </a:xfrm>
            <a:custGeom>
              <a:avLst/>
              <a:gdLst/>
              <a:ahLst/>
              <a:cxnLst/>
              <a:rect l="0" t="0" r="r" b="b"/>
              <a:pathLst>
                <a:path w="707" h="3357">
                  <a:moveTo>
                    <a:pt x="0" y="3330"/>
                  </a:moveTo>
                  <a:lnTo>
                    <a:pt x="156" y="3357"/>
                  </a:lnTo>
                  <a:lnTo>
                    <a:pt x="707" y="0"/>
                  </a:lnTo>
                  <a:lnTo>
                    <a:pt x="547" y="0"/>
                  </a:lnTo>
                  <a:lnTo>
                    <a:pt x="0" y="333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73" name="Freeform 7">
              <a:extLst>
                <a:ext uri="{FF2B5EF4-FFF2-40B4-BE49-F238E27FC236}">
                  <a16:creationId xmlns="" xmlns:a16="http://schemas.microsoft.com/office/drawing/2014/main" id="{321A335A-53CB-4C17-AB51-5D9C2DCB45E0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>
              <a:off x="1320800" y="0"/>
              <a:ext cx="1117600" cy="5276850"/>
            </a:xfrm>
            <a:custGeom>
              <a:avLst/>
              <a:gdLst/>
              <a:ahLst/>
              <a:cxnLst/>
              <a:rect l="0" t="0" r="r" b="b"/>
              <a:pathLst>
                <a:path w="704" h="3324">
                  <a:moveTo>
                    <a:pt x="704" y="0"/>
                  </a:moveTo>
                  <a:lnTo>
                    <a:pt x="545" y="0"/>
                  </a:lnTo>
                  <a:lnTo>
                    <a:pt x="0" y="3300"/>
                  </a:lnTo>
                  <a:lnTo>
                    <a:pt x="157" y="3324"/>
                  </a:lnTo>
                  <a:lnTo>
                    <a:pt x="704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74" name="Freeform 8">
              <a:extLst>
                <a:ext uri="{FF2B5EF4-FFF2-40B4-BE49-F238E27FC236}">
                  <a16:creationId xmlns="" xmlns:a16="http://schemas.microsoft.com/office/drawing/2014/main" id="{A0E0D557-405B-469F-AEDE-4E3404AA416D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>
              <a:off x="1320800" y="5238750"/>
              <a:ext cx="1228725" cy="1619250"/>
            </a:xfrm>
            <a:custGeom>
              <a:avLst/>
              <a:gdLst/>
              <a:ahLst/>
              <a:cxnLst/>
              <a:rect l="0" t="0" r="r" b="b"/>
              <a:pathLst>
                <a:path w="774" h="1020">
                  <a:moveTo>
                    <a:pt x="0" y="0"/>
                  </a:moveTo>
                  <a:lnTo>
                    <a:pt x="740" y="1020"/>
                  </a:lnTo>
                  <a:lnTo>
                    <a:pt x="774" y="10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75" name="Freeform 9">
              <a:extLst>
                <a:ext uri="{FF2B5EF4-FFF2-40B4-BE49-F238E27FC236}">
                  <a16:creationId xmlns="" xmlns:a16="http://schemas.microsoft.com/office/drawing/2014/main" id="{D8D4E62F-9393-40A6-9E85-9F3B59C4628C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>
              <a:off x="1627188" y="5291138"/>
              <a:ext cx="1495425" cy="1566863"/>
            </a:xfrm>
            <a:custGeom>
              <a:avLst/>
              <a:gdLst/>
              <a:ahLst/>
              <a:cxnLst/>
              <a:rect l="0" t="0" r="r" b="b"/>
              <a:pathLst>
                <a:path w="942" h="987">
                  <a:moveTo>
                    <a:pt x="0" y="0"/>
                  </a:moveTo>
                  <a:lnTo>
                    <a:pt x="909" y="987"/>
                  </a:lnTo>
                  <a:lnTo>
                    <a:pt x="942" y="9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76" name="Freeform 10">
              <a:extLst>
                <a:ext uri="{FF2B5EF4-FFF2-40B4-BE49-F238E27FC236}">
                  <a16:creationId xmlns="" xmlns:a16="http://schemas.microsoft.com/office/drawing/2014/main" id="{FABD11B1-DE89-45BC-8204-968C88AADC31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>
              <a:off x="1627188" y="5286375"/>
              <a:ext cx="2130425" cy="1571625"/>
            </a:xfrm>
            <a:custGeom>
              <a:avLst/>
              <a:gdLst/>
              <a:ahLst/>
              <a:cxnLst/>
              <a:rect l="0" t="0" r="r" b="b"/>
              <a:pathLst>
                <a:path w="1342" h="990">
                  <a:moveTo>
                    <a:pt x="0" y="3"/>
                  </a:moveTo>
                  <a:lnTo>
                    <a:pt x="942" y="990"/>
                  </a:lnTo>
                  <a:lnTo>
                    <a:pt x="1342" y="990"/>
                  </a:lnTo>
                  <a:lnTo>
                    <a:pt x="156" y="27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77" name="Freeform 11">
              <a:extLst>
                <a:ext uri="{FF2B5EF4-FFF2-40B4-BE49-F238E27FC236}">
                  <a16:creationId xmlns="" xmlns:a16="http://schemas.microsoft.com/office/drawing/2014/main" id="{AFA4965A-1FBC-44B8-B96A-3F5275C3AEF7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>
              <a:off x="1320800" y="5238750"/>
              <a:ext cx="1695450" cy="1619250"/>
            </a:xfrm>
            <a:custGeom>
              <a:avLst/>
              <a:gdLst/>
              <a:ahLst/>
              <a:cxnLst/>
              <a:rect l="0" t="0" r="r" b="b"/>
              <a:pathLst>
                <a:path w="1068" h="1020">
                  <a:moveTo>
                    <a:pt x="1068" y="1020"/>
                  </a:moveTo>
                  <a:lnTo>
                    <a:pt x="184" y="60"/>
                  </a:lnTo>
                  <a:lnTo>
                    <a:pt x="154" y="27"/>
                  </a:lnTo>
                  <a:lnTo>
                    <a:pt x="157" y="27"/>
                  </a:lnTo>
                  <a:lnTo>
                    <a:pt x="157" y="24"/>
                  </a:lnTo>
                  <a:lnTo>
                    <a:pt x="154" y="24"/>
                  </a:lnTo>
                  <a:lnTo>
                    <a:pt x="0" y="0"/>
                  </a:lnTo>
                  <a:lnTo>
                    <a:pt x="0" y="0"/>
                  </a:lnTo>
                  <a:lnTo>
                    <a:pt x="774" y="1020"/>
                  </a:lnTo>
                  <a:lnTo>
                    <a:pt x="1068" y="102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pic>
        <p:nvPicPr>
          <p:cNvPr id="6" name="Slika 24" descr="Wristwatch face">
            <a:extLst>
              <a:ext uri="{FF2B5EF4-FFF2-40B4-BE49-F238E27FC236}">
                <a16:creationId xmlns="" xmlns:a16="http://schemas.microsoft.com/office/drawing/2014/main" id="{755F003B-2E59-42FD-A7E7-C042CDDCA7F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3191" r="33191"/>
          <a:stretch/>
        </p:blipFill>
        <p:spPr>
          <a:xfrm>
            <a:off x="-54974" y="-28565"/>
            <a:ext cx="3456987" cy="6886565"/>
          </a:xfrm>
          <a:custGeom>
            <a:avLst/>
            <a:gdLst/>
            <a:ahLst/>
            <a:cxnLst/>
            <a:rect l="l" t="t" r="r" b="b"/>
            <a:pathLst>
              <a:path w="3458633" h="6858000">
                <a:moveTo>
                  <a:pt x="0" y="0"/>
                </a:moveTo>
                <a:lnTo>
                  <a:pt x="3174999" y="0"/>
                </a:lnTo>
                <a:lnTo>
                  <a:pt x="2294466" y="5223932"/>
                </a:lnTo>
                <a:lnTo>
                  <a:pt x="3458633" y="6853767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ln w="38100">
            <a:noFill/>
          </a:ln>
          <a:effectLst/>
        </p:spPr>
      </p:pic>
      <p:sp>
        <p:nvSpPr>
          <p:cNvPr id="33" name="Okvir za tekst 1">
            <a:extLst>
              <a:ext uri="{FF2B5EF4-FFF2-40B4-BE49-F238E27FC236}">
                <a16:creationId xmlns="" xmlns:a16="http://schemas.microsoft.com/office/drawing/2014/main" id="{A97B9121-1028-49DE-85B2-6BF59C3E0CFE}"/>
              </a:ext>
            </a:extLst>
          </p:cNvPr>
          <p:cNvSpPr txBox="1"/>
          <p:nvPr/>
        </p:nvSpPr>
        <p:spPr>
          <a:xfrm>
            <a:off x="0" y="26372"/>
            <a:ext cx="2971636" cy="1887803"/>
          </a:xfrm>
          <a:prstGeom prst="rect">
            <a:avLst/>
          </a:prstGeom>
          <a:solidFill>
            <a:srgbClr val="595959">
              <a:alpha val="45882"/>
            </a:srgbClr>
          </a:solidFill>
        </p:spPr>
        <p:txBody>
          <a:bodyPr rot="0" spcFirstLastPara="0" vert="horz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sr-Latn-R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457200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</a:pPr>
            <a:r>
              <a:rPr lang="en-US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 ОБУКЕ  И  РАСПОРЕД </a:t>
            </a:r>
            <a:r>
              <a:rPr lang="en-US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</a:t>
            </a:r>
            <a:endParaRPr lang="en-US" sz="2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TextBox 1">
            <a:extLst>
              <a:ext uri="{FF2B5EF4-FFF2-40B4-BE49-F238E27FC236}">
                <a16:creationId xmlns="" xmlns:a16="http://schemas.microsoft.com/office/drawing/2014/main" id="{4D5E5DF1-A2E0-4EB9-A327-A6BE998D2AE2}"/>
              </a:ext>
            </a:extLst>
          </p:cNvPr>
          <p:cNvSpPr txBox="1"/>
          <p:nvPr/>
        </p:nvSpPr>
        <p:spPr>
          <a:xfrm>
            <a:off x="3857767" y="288864"/>
            <a:ext cx="7506154" cy="5940088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sr-Latn-R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sr-Cyrl-RS" sz="2000" b="1" dirty="0" smtClean="0">
                <a:solidFill>
                  <a:srgbClr val="0C0C0C"/>
                </a:solidFill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13.00h</a:t>
            </a:r>
            <a:r>
              <a:rPr lang="sr-Latn-RS" sz="2000" b="1" dirty="0">
                <a:solidFill>
                  <a:srgbClr val="0C0C0C"/>
                </a:solidFill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 -</a:t>
            </a:r>
            <a:r>
              <a:rPr lang="sr-Cyrl-RS" sz="2000" b="1" dirty="0">
                <a:solidFill>
                  <a:srgbClr val="0C0C0C"/>
                </a:solidFill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 </a:t>
            </a:r>
            <a:r>
              <a:rPr lang="sr-Cyrl-RS" sz="2000" b="1" dirty="0" smtClean="0">
                <a:solidFill>
                  <a:srgbClr val="0C0C0C"/>
                </a:solidFill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14.00</a:t>
            </a:r>
            <a:r>
              <a:rPr lang="sr-Latn-RS" sz="2000" b="1" dirty="0" smtClean="0">
                <a:solidFill>
                  <a:srgbClr val="0C0C0C"/>
                </a:solidFill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h</a:t>
            </a:r>
            <a:endParaRPr lang="bs-Cyrl-BA" sz="2000" b="1" dirty="0">
              <a:solidFill>
                <a:srgbClr val="0C0C0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sr-Cyrl-R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sr-Latn-C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редности</a:t>
            </a:r>
            <a:r>
              <a:rPr lang="sr-Latn-C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sr-Latn-C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опасности</a:t>
            </a:r>
            <a:r>
              <a:rPr lang="sr-Latn-C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C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везане</a:t>
            </a:r>
            <a:r>
              <a:rPr lang="sr-Latn-C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C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</a:t>
            </a:r>
            <a:r>
              <a:rPr lang="sr-Latn-C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C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кориш</a:t>
            </a:r>
            <a:r>
              <a:rPr lang="sr-Cyrl-R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ћ</a:t>
            </a:r>
            <a:r>
              <a:rPr lang="sr-Latn-C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ење</a:t>
            </a:r>
            <a:r>
              <a:rPr lang="sr-Latn-C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C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интернета</a:t>
            </a:r>
            <a:r>
              <a:rPr lang="sr-Latn-C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sr-Latn-C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дигиталних</a:t>
            </a:r>
            <a:r>
              <a:rPr lang="sr-Latn-C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C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технологија</a:t>
            </a:r>
            <a:r>
              <a:rPr lang="sr-Cyrl-R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 в</a:t>
            </a:r>
            <a:r>
              <a:rPr lang="sr-Latn-C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рсте</a:t>
            </a:r>
            <a:r>
              <a:rPr lang="sr-Latn-C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C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sr-Latn-C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облици</a:t>
            </a:r>
            <a:r>
              <a:rPr lang="sr-Latn-C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C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насиља</a:t>
            </a:r>
            <a:r>
              <a:rPr lang="sr-Latn-C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у </a:t>
            </a:r>
            <a:r>
              <a:rPr lang="sr-Latn-C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дигиталном</a:t>
            </a:r>
            <a:r>
              <a:rPr lang="sr-Latn-C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C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окружењу</a:t>
            </a:r>
            <a:r>
              <a:rPr lang="bs-Cyrl-BA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sr-Latn-C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bs-Cyrl-BA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sr-Latn-C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ревентивне</a:t>
            </a:r>
            <a:r>
              <a:rPr lang="sr-Latn-C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C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мјере</a:t>
            </a:r>
            <a:r>
              <a:rPr lang="sr-Latn-C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sr-Latn-C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мјере</a:t>
            </a:r>
            <a:r>
              <a:rPr lang="sr-Latn-C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C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заштите</a:t>
            </a:r>
            <a:r>
              <a:rPr lang="sr-Latn-C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у </a:t>
            </a:r>
            <a:r>
              <a:rPr lang="sr-Latn-C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дигиталном</a:t>
            </a:r>
            <a:r>
              <a:rPr lang="sr-Latn-C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C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окружењу</a:t>
            </a:r>
            <a:r>
              <a:rPr lang="sr-Latn-C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C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</a:t>
            </a:r>
            <a:r>
              <a:rPr lang="sr-Latn-C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C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посебним</a:t>
            </a:r>
            <a:r>
              <a:rPr lang="sr-Latn-C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C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нагласком</a:t>
            </a:r>
            <a:r>
              <a:rPr lang="sr-Latn-C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C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sr-Latn-C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C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преношење</a:t>
            </a:r>
            <a:r>
              <a:rPr lang="sr-Latn-C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C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знања</a:t>
            </a:r>
            <a:r>
              <a:rPr lang="sr-Latn-C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C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дјеци</a:t>
            </a:r>
            <a:r>
              <a:rPr lang="bs-Cyrl-BA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 а</a:t>
            </a:r>
            <a:r>
              <a:rPr lang="sr-Latn-C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нализа</a:t>
            </a:r>
            <a:r>
              <a:rPr lang="sr-Latn-C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C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sr-Latn-C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презентација</a:t>
            </a:r>
            <a:r>
              <a:rPr lang="sr-Latn-C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C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случајева</a:t>
            </a:r>
            <a:r>
              <a:rPr lang="sr-Latn-C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C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из</a:t>
            </a:r>
            <a:r>
              <a:rPr lang="sr-Latn-C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C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праксе</a:t>
            </a:r>
            <a:r>
              <a:rPr lang="sr-Latn-C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sr-Latn-C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механизми</a:t>
            </a:r>
            <a:r>
              <a:rPr lang="sr-Latn-C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C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пријављивања</a:t>
            </a:r>
            <a:r>
              <a:rPr lang="sr-Latn-C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C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насиља</a:t>
            </a:r>
            <a:r>
              <a:rPr lang="sr-Latn-C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у </a:t>
            </a:r>
            <a:r>
              <a:rPr lang="sr-Latn-C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дигиталном</a:t>
            </a:r>
            <a:r>
              <a:rPr lang="sr-Latn-C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C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окружењу</a:t>
            </a:r>
            <a:r>
              <a:rPr lang="sr-Latn-C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sr-Cyrl-R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sr-Cyrl-RS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sr-Cyrl-R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Оливије </a:t>
            </a:r>
            <a:r>
              <a:rPr lang="sr-Cyrl-R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Зимоњ</a:t>
            </a:r>
            <a:r>
              <a:rPr lang="en-GB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sr-Cyrl-R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sr-Cyrl-R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начелник </a:t>
            </a:r>
            <a:r>
              <a:rPr lang="sr-Cyrl-R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Одјељења</a:t>
            </a:r>
            <a:r>
              <a:rPr lang="sr-Cyrl-R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за </a:t>
            </a:r>
            <a:r>
              <a:rPr lang="sr-Cyrl-R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високотехнолошки</a:t>
            </a:r>
            <a:r>
              <a:rPr lang="sr-Cyrl-R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криминалитет</a:t>
            </a:r>
            <a:endParaRPr lang="sr-Cyrl-R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sr-Cyrl-RS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14.00</a:t>
            </a:r>
            <a:r>
              <a:rPr lang="sr-Latn-RS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 </a:t>
            </a:r>
            <a:r>
              <a:rPr lang="sr-Latn-R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 </a:t>
            </a:r>
            <a:r>
              <a:rPr lang="sr-Cyrl-RS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14.30h</a:t>
            </a:r>
            <a:r>
              <a:rPr lang="sr-Cyrl-R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bs-Cyrl-BA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bs-Cyrl-BA" sz="20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sr-Cyrl-RS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Пауза</a:t>
            </a:r>
            <a:endParaRPr lang="sr-Latn-R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sr-Cyrl-RS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14.30h </a:t>
            </a:r>
            <a:r>
              <a:rPr lang="sr-Cyrl-R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- </a:t>
            </a:r>
            <a:r>
              <a:rPr lang="bs-Cyrl-BA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15.10</a:t>
            </a:r>
            <a:r>
              <a:rPr lang="sr-Cyrl-RS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h</a:t>
            </a:r>
            <a:r>
              <a:rPr lang="sr-Cyrl-R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  </a:t>
            </a:r>
            <a:r>
              <a:rPr lang="bs-Cyrl-BA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Безбједност у дигиталном свијету</a:t>
            </a:r>
            <a:endParaRPr lang="sr-Latn-RS" sz="20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ea typeface="+mn-lt"/>
              <a:cs typeface="Times New Roman" panose="02020603050405020304" pitchFamily="18" charset="0"/>
            </a:endParaRPr>
          </a:p>
          <a:p>
            <a:pPr algn="just"/>
            <a:r>
              <a:rPr lang="bs-Cyrl-BA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15.10</a:t>
            </a:r>
            <a:r>
              <a:rPr lang="sr-Cyrl-RS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 </a:t>
            </a:r>
            <a:r>
              <a:rPr lang="sr-Cyrl-R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sr-Cyrl-RS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11.45h</a:t>
            </a:r>
            <a:r>
              <a:rPr lang="sr-Cyrl-R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 </a:t>
            </a:r>
            <a:endParaRPr lang="en-US" sz="20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ea typeface="+mn-lt"/>
              <a:cs typeface="Times New Roman" panose="02020603050405020304" pitchFamily="18" charset="0"/>
            </a:endParaRPr>
          </a:p>
          <a:p>
            <a:pPr algn="just"/>
            <a:r>
              <a:rPr lang="bs-Cyrl-BA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Планирање и програмирање наставе: Безбједност у дигиталном свијету - креирање задатака по нивоима знања (</a:t>
            </a:r>
            <a:r>
              <a:rPr lang="bs-Cyrl-BA" sz="2000" dirty="0"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радионица)</a:t>
            </a:r>
          </a:p>
          <a:p>
            <a:pPr algn="just"/>
            <a:r>
              <a:rPr lang="ru-RU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 петнаестоминутно вјежбање</a:t>
            </a:r>
            <a:endParaRPr lang="sr-Cyrl-RS" sz="20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000" b="1" dirty="0" smtClean="0"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15.45h </a:t>
            </a:r>
            <a:r>
              <a:rPr lang="ru-RU" sz="2000" b="1" dirty="0"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- </a:t>
            </a:r>
            <a:r>
              <a:rPr lang="ru-RU" sz="2000" b="1" dirty="0" smtClean="0"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16.00h</a:t>
            </a:r>
            <a:r>
              <a:rPr lang="ru-RU" sz="2000" b="1" dirty="0"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 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1076325"/>
            <a:r>
              <a:rPr lang="sr-Latn-CS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E</a:t>
            </a:r>
            <a:r>
              <a:rPr lang="bs-Cyrl-BA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валуација, дискусија, анализа презентованог, оцјена </a:t>
            </a:r>
            <a:r>
              <a:rPr lang="sr-Latn-CS" sz="20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обуке</a:t>
            </a:r>
            <a:r>
              <a:rPr lang="bs-Cyrl-BA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, приједлози за унапређење</a:t>
            </a:r>
            <a:endParaRPr lang="ru-RU" sz="20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5723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76000"/>
                <a:satMod val="180000"/>
              </a:schemeClr>
              <a:schemeClr val="bg2">
                <a:tint val="80000"/>
                <a:satMod val="120000"/>
                <a:lumMod val="180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="" xmlns:a16="http://schemas.microsoft.com/office/drawing/2014/main" id="{E9D059B6-ADD8-488A-B346-63289E90D13F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GrpSpPr>
        <p:grpSpPr>
          <a:xfrm>
            <a:off x="546100" y="-4763"/>
            <a:ext cx="5014912" cy="6862763"/>
            <a:chOff x="2928938" y="-4763"/>
            <a:chExt cx="5014912" cy="6862763"/>
          </a:xfrm>
        </p:grpSpPr>
        <p:sp>
          <p:nvSpPr>
            <p:cNvPr id="9" name="Freeform 6">
              <a:extLst>
                <a:ext uri="{FF2B5EF4-FFF2-40B4-BE49-F238E27FC236}">
                  <a16:creationId xmlns="" xmlns:a16="http://schemas.microsoft.com/office/drawing/2014/main" id="{F69B42B4-BC82-4495-A6F9-A28167B56A0E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>
              <a:off x="3367088" y="-4763"/>
              <a:ext cx="1063625" cy="2782888"/>
            </a:xfrm>
            <a:custGeom>
              <a:avLst/>
              <a:gdLst/>
              <a:ahLst/>
              <a:cxnLst/>
              <a:rect l="0" t="0" r="r" b="b"/>
              <a:pathLst>
                <a:path w="670" h="1753">
                  <a:moveTo>
                    <a:pt x="0" y="1696"/>
                  </a:moveTo>
                  <a:lnTo>
                    <a:pt x="225" y="1753"/>
                  </a:lnTo>
                  <a:lnTo>
                    <a:pt x="670" y="0"/>
                  </a:lnTo>
                  <a:lnTo>
                    <a:pt x="430" y="0"/>
                  </a:lnTo>
                  <a:lnTo>
                    <a:pt x="0" y="169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10" name="Freeform 7">
              <a:extLst>
                <a:ext uri="{FF2B5EF4-FFF2-40B4-BE49-F238E27FC236}">
                  <a16:creationId xmlns="" xmlns:a16="http://schemas.microsoft.com/office/drawing/2014/main" id="{83CC168C-2AD4-4FFB-9F25-420ED6514C7D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>
              <a:off x="2928938" y="-4763"/>
              <a:ext cx="1035050" cy="2673350"/>
            </a:xfrm>
            <a:custGeom>
              <a:avLst/>
              <a:gdLst/>
              <a:ahLst/>
              <a:cxnLst/>
              <a:rect l="0" t="0" r="r" b="b"/>
              <a:pathLst>
                <a:path w="652" h="1684">
                  <a:moveTo>
                    <a:pt x="225" y="1684"/>
                  </a:moveTo>
                  <a:lnTo>
                    <a:pt x="652" y="0"/>
                  </a:lnTo>
                  <a:lnTo>
                    <a:pt x="411" y="0"/>
                  </a:lnTo>
                  <a:lnTo>
                    <a:pt x="0" y="1627"/>
                  </a:lnTo>
                  <a:lnTo>
                    <a:pt x="219" y="1681"/>
                  </a:lnTo>
                  <a:lnTo>
                    <a:pt x="225" y="1684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11" name="Freeform 9">
              <a:extLst>
                <a:ext uri="{FF2B5EF4-FFF2-40B4-BE49-F238E27FC236}">
                  <a16:creationId xmlns="" xmlns:a16="http://schemas.microsoft.com/office/drawing/2014/main" id="{6C9F369A-6158-4AE8-BA04-138A9DFFAE05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>
              <a:off x="2928938" y="2582862"/>
              <a:ext cx="2693987" cy="4275138"/>
            </a:xfrm>
            <a:custGeom>
              <a:avLst/>
              <a:gdLst/>
              <a:ahLst/>
              <a:cxnLst/>
              <a:rect l="0" t="0" r="r" b="b"/>
              <a:pathLst>
                <a:path w="1697" h="2693">
                  <a:moveTo>
                    <a:pt x="0" y="0"/>
                  </a:moveTo>
                  <a:lnTo>
                    <a:pt x="1622" y="2693"/>
                  </a:lnTo>
                  <a:lnTo>
                    <a:pt x="1697" y="26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12" name="Freeform 10">
              <a:extLst>
                <a:ext uri="{FF2B5EF4-FFF2-40B4-BE49-F238E27FC236}">
                  <a16:creationId xmlns="" xmlns:a16="http://schemas.microsoft.com/office/drawing/2014/main" id="{FC7B1DF4-AD98-42A8-820F-667A3DCC40AC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>
              <a:off x="3371850" y="2692400"/>
              <a:ext cx="3332162" cy="4165600"/>
            </a:xfrm>
            <a:custGeom>
              <a:avLst/>
              <a:gdLst/>
              <a:ahLst/>
              <a:cxnLst/>
              <a:rect l="0" t="0" r="r" b="b"/>
              <a:pathLst>
                <a:path w="2099" h="2624">
                  <a:moveTo>
                    <a:pt x="2099" y="2624"/>
                  </a:moveTo>
                  <a:lnTo>
                    <a:pt x="0" y="0"/>
                  </a:lnTo>
                  <a:lnTo>
                    <a:pt x="2021" y="2624"/>
                  </a:lnTo>
                  <a:lnTo>
                    <a:pt x="2099" y="262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13" name="Freeform 11">
              <a:extLst>
                <a:ext uri="{FF2B5EF4-FFF2-40B4-BE49-F238E27FC236}">
                  <a16:creationId xmlns="" xmlns:a16="http://schemas.microsoft.com/office/drawing/2014/main" id="{61C58B74-3656-4FD5-AC47-EE3A59EBB818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>
              <a:off x="3367088" y="2687637"/>
              <a:ext cx="4576762" cy="4170363"/>
            </a:xfrm>
            <a:custGeom>
              <a:avLst/>
              <a:gdLst/>
              <a:ahLst/>
              <a:cxnLst/>
              <a:rect l="0" t="0" r="r" b="b"/>
              <a:pathLst>
                <a:path w="2883" h="2627">
                  <a:moveTo>
                    <a:pt x="0" y="0"/>
                  </a:moveTo>
                  <a:lnTo>
                    <a:pt x="3" y="3"/>
                  </a:lnTo>
                  <a:lnTo>
                    <a:pt x="2102" y="2627"/>
                  </a:lnTo>
                  <a:lnTo>
                    <a:pt x="2883" y="2627"/>
                  </a:lnTo>
                  <a:lnTo>
                    <a:pt x="225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14" name="Freeform 12">
              <a:extLst>
                <a:ext uri="{FF2B5EF4-FFF2-40B4-BE49-F238E27FC236}">
                  <a16:creationId xmlns="" xmlns:a16="http://schemas.microsoft.com/office/drawing/2014/main" id="{8B349A01-D803-4A18-B608-47BFCED43435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>
              <a:off x="2928938" y="2578100"/>
              <a:ext cx="3584575" cy="4279900"/>
            </a:xfrm>
            <a:custGeom>
              <a:avLst/>
              <a:gdLst/>
              <a:ahLst/>
              <a:cxnLst/>
              <a:rect l="0" t="0" r="r" b="b"/>
              <a:pathLst>
                <a:path w="2258" h="2696">
                  <a:moveTo>
                    <a:pt x="2258" y="2696"/>
                  </a:moveTo>
                  <a:lnTo>
                    <a:pt x="264" y="111"/>
                  </a:lnTo>
                  <a:lnTo>
                    <a:pt x="228" y="60"/>
                  </a:lnTo>
                  <a:lnTo>
                    <a:pt x="225" y="57"/>
                  </a:lnTo>
                  <a:lnTo>
                    <a:pt x="0" y="0"/>
                  </a:lnTo>
                  <a:lnTo>
                    <a:pt x="0" y="3"/>
                  </a:lnTo>
                  <a:lnTo>
                    <a:pt x="1697" y="2696"/>
                  </a:lnTo>
                  <a:lnTo>
                    <a:pt x="2258" y="269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 useBgFill="1">
        <p:nvSpPr>
          <p:cNvPr id="16" name="Rectangle 15">
            <a:extLst>
              <a:ext uri="{FF2B5EF4-FFF2-40B4-BE49-F238E27FC236}">
                <a16:creationId xmlns="" xmlns:a16="http://schemas.microsoft.com/office/drawing/2014/main" id="{15655827-B42D-4180-88D3-D83F25E4BD1C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  <a:effectLst/>
        </p:spPr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Freeform: Shape 17">
            <a:extLst>
              <a:ext uri="{FF2B5EF4-FFF2-40B4-BE49-F238E27FC236}">
                <a16:creationId xmlns="" xmlns:a16="http://schemas.microsoft.com/office/drawing/2014/main" id="{24ACCB06-563C-4ADE-B4D6-1FE9F723C7D9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 bwMode="auto">
          <a:xfrm>
            <a:off x="0" y="3955594"/>
            <a:ext cx="1828958" cy="2902407"/>
          </a:xfrm>
          <a:custGeom>
            <a:avLst/>
            <a:gdLst>
              <a:gd name="connsiteX0" fmla="*/ 0 w 1828958"/>
              <a:gd name="connsiteY0" fmla="*/ 0 h 2902407"/>
              <a:gd name="connsiteX1" fmla="*/ 1828958 w 1828958"/>
              <a:gd name="connsiteY1" fmla="*/ 2902407 h 2902407"/>
              <a:gd name="connsiteX2" fmla="*/ 1709896 w 1828958"/>
              <a:gd name="connsiteY2" fmla="*/ 2902407 h 2902407"/>
              <a:gd name="connsiteX3" fmla="*/ 0 w 1828958"/>
              <a:gd name="connsiteY3" fmla="*/ 63474 h 2902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28958" h="2902407">
                <a:moveTo>
                  <a:pt x="0" y="0"/>
                </a:moveTo>
                <a:lnTo>
                  <a:pt x="1828958" y="2902407"/>
                </a:lnTo>
                <a:lnTo>
                  <a:pt x="1709896" y="2902407"/>
                </a:lnTo>
                <a:lnTo>
                  <a:pt x="0" y="63474"/>
                </a:lnTo>
                <a:close/>
              </a:path>
            </a:pathLst>
          </a:custGeom>
          <a:solidFill>
            <a:srgbClr val="262626"/>
          </a:solidFill>
          <a:ln>
            <a:noFill/>
          </a:ln>
        </p:spPr>
      </p:sp>
      <p:sp>
        <p:nvSpPr>
          <p:cNvPr id="20" name="Freeform: Shape 19">
            <a:extLst>
              <a:ext uri="{FF2B5EF4-FFF2-40B4-BE49-F238E27FC236}">
                <a16:creationId xmlns="" xmlns:a16="http://schemas.microsoft.com/office/drawing/2014/main" id="{40761ECD-D92B-46AE-82CA-640023D282F9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 bwMode="auto">
          <a:xfrm>
            <a:off x="1" y="3220098"/>
            <a:ext cx="2910045" cy="3637903"/>
          </a:xfrm>
          <a:custGeom>
            <a:avLst/>
            <a:gdLst>
              <a:gd name="connsiteX0" fmla="*/ 0 w 2910045"/>
              <a:gd name="connsiteY0" fmla="*/ 0 h 3637903"/>
              <a:gd name="connsiteX1" fmla="*/ 2910045 w 2910045"/>
              <a:gd name="connsiteY1" fmla="*/ 3637903 h 3637903"/>
              <a:gd name="connsiteX2" fmla="*/ 2786220 w 2910045"/>
              <a:gd name="connsiteY2" fmla="*/ 3637903 h 3637903"/>
              <a:gd name="connsiteX3" fmla="*/ 0 w 2910045"/>
              <a:gd name="connsiteY3" fmla="*/ 20366 h 36379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10045" h="3637903">
                <a:moveTo>
                  <a:pt x="0" y="0"/>
                </a:moveTo>
                <a:lnTo>
                  <a:pt x="2910045" y="3637903"/>
                </a:lnTo>
                <a:lnTo>
                  <a:pt x="2786220" y="3637903"/>
                </a:lnTo>
                <a:lnTo>
                  <a:pt x="0" y="20366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</p:sp>
      <p:sp>
        <p:nvSpPr>
          <p:cNvPr id="22" name="Freeform: Shape 21">
            <a:extLst>
              <a:ext uri="{FF2B5EF4-FFF2-40B4-BE49-F238E27FC236}">
                <a16:creationId xmlns="" xmlns:a16="http://schemas.microsoft.com/office/drawing/2014/main" id="{9A928607-C55C-40FD-B2DF-6CD6A7226A71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 bwMode="auto">
          <a:xfrm>
            <a:off x="1" y="2845509"/>
            <a:ext cx="4149883" cy="4012491"/>
          </a:xfrm>
          <a:custGeom>
            <a:avLst/>
            <a:gdLst>
              <a:gd name="connsiteX0" fmla="*/ 0 w 4149883"/>
              <a:gd name="connsiteY0" fmla="*/ 0 h 4012491"/>
              <a:gd name="connsiteX1" fmla="*/ 4149883 w 4149883"/>
              <a:gd name="connsiteY1" fmla="*/ 4012491 h 4012491"/>
              <a:gd name="connsiteX2" fmla="*/ 2910046 w 4149883"/>
              <a:gd name="connsiteY2" fmla="*/ 4012491 h 4012491"/>
              <a:gd name="connsiteX3" fmla="*/ 0 w 4149883"/>
              <a:gd name="connsiteY3" fmla="*/ 374587 h 40124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49883" h="4012491">
                <a:moveTo>
                  <a:pt x="0" y="0"/>
                </a:moveTo>
                <a:lnTo>
                  <a:pt x="4149883" y="4012491"/>
                </a:lnTo>
                <a:lnTo>
                  <a:pt x="2910046" y="4012491"/>
                </a:lnTo>
                <a:lnTo>
                  <a:pt x="0" y="374587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</p:sp>
      <p:sp>
        <p:nvSpPr>
          <p:cNvPr id="24" name="Freeform: Shape 23">
            <a:extLst>
              <a:ext uri="{FF2B5EF4-FFF2-40B4-BE49-F238E27FC236}">
                <a16:creationId xmlns="" xmlns:a16="http://schemas.microsoft.com/office/drawing/2014/main" id="{400A20C1-29A4-43E0-AB15-7931F76F8C2D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 bwMode="auto">
          <a:xfrm>
            <a:off x="0" y="3332410"/>
            <a:ext cx="2719546" cy="3525590"/>
          </a:xfrm>
          <a:custGeom>
            <a:avLst/>
            <a:gdLst>
              <a:gd name="connsiteX0" fmla="*/ 0 w 2719546"/>
              <a:gd name="connsiteY0" fmla="*/ 0 h 3525590"/>
              <a:gd name="connsiteX1" fmla="*/ 2719546 w 2719546"/>
              <a:gd name="connsiteY1" fmla="*/ 3525590 h 3525590"/>
              <a:gd name="connsiteX2" fmla="*/ 1828959 w 2719546"/>
              <a:gd name="connsiteY2" fmla="*/ 3525590 h 3525590"/>
              <a:gd name="connsiteX3" fmla="*/ 0 w 2719546"/>
              <a:gd name="connsiteY3" fmla="*/ 623183 h 3525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19546" h="3525590">
                <a:moveTo>
                  <a:pt x="0" y="0"/>
                </a:moveTo>
                <a:lnTo>
                  <a:pt x="2719546" y="3525590"/>
                </a:lnTo>
                <a:lnTo>
                  <a:pt x="1828959" y="3525590"/>
                </a:lnTo>
                <a:lnTo>
                  <a:pt x="0" y="623183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</p:spPr>
      </p:sp>
      <p:pic>
        <p:nvPicPr>
          <p:cNvPr id="5" name="Slika 5" descr="Slika na kojoj se nalazi sto, sedenje, osoba, zatvoreni prostor&#10;&#10;Opis je automatski generisan">
            <a:extLst>
              <a:ext uri="{FF2B5EF4-FFF2-40B4-BE49-F238E27FC236}">
                <a16:creationId xmlns="" xmlns:a16="http://schemas.microsoft.com/office/drawing/2014/main" id="{81B110A2-E28E-418D-8695-E00B3728664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87305" y="12940"/>
            <a:ext cx="8767312" cy="5868836"/>
          </a:xfrm>
          <a:prstGeom prst="rect">
            <a:avLst/>
          </a:prstGeom>
        </p:spPr>
      </p:pic>
      <p:sp>
        <p:nvSpPr>
          <p:cNvPr id="23" name="Okvir za tekst 1">
            <a:extLst>
              <a:ext uri="{FF2B5EF4-FFF2-40B4-BE49-F238E27FC236}">
                <a16:creationId xmlns="" xmlns:a16="http://schemas.microsoft.com/office/drawing/2014/main" id="{23C2F23E-2559-4B6D-8081-6D4F7DC39C73}"/>
              </a:ext>
            </a:extLst>
          </p:cNvPr>
          <p:cNvSpPr txBox="1"/>
          <p:nvPr/>
        </p:nvSpPr>
        <p:spPr>
          <a:xfrm>
            <a:off x="7260949" y="6446042"/>
            <a:ext cx="4899803" cy="40011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sr-Latn-R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sr-Latn-RS" sz="2000" err="1">
                <a:solidFill>
                  <a:srgbClr val="0C0C0C"/>
                </a:solidFill>
                <a:latin typeface="Times New Roman"/>
                <a:cs typeface="Times New Roman"/>
              </a:rPr>
              <a:t>Вријеме</a:t>
            </a:r>
            <a:r>
              <a:rPr lang="sr-Latn-RS" sz="2000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lang="sr-Latn-RS" sz="2000" err="1">
                <a:solidFill>
                  <a:srgbClr val="0C0C0C"/>
                </a:solidFill>
                <a:latin typeface="Times New Roman"/>
                <a:cs typeface="Times New Roman"/>
              </a:rPr>
              <a:t>предвиђено</a:t>
            </a:r>
            <a:r>
              <a:rPr lang="sr-Latn-RS" sz="2000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lang="sr-Latn-RS" sz="2000" err="1">
                <a:solidFill>
                  <a:srgbClr val="0C0C0C"/>
                </a:solidFill>
                <a:latin typeface="Times New Roman"/>
                <a:cs typeface="Times New Roman"/>
              </a:rPr>
              <a:t>за</a:t>
            </a:r>
            <a:r>
              <a:rPr lang="sr-Latn-RS" sz="2000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lang="sr-Latn-RS" sz="2000" err="1">
                <a:solidFill>
                  <a:srgbClr val="0C0C0C"/>
                </a:solidFill>
                <a:latin typeface="Times New Roman"/>
                <a:cs typeface="Times New Roman"/>
              </a:rPr>
              <a:t>рад</a:t>
            </a:r>
            <a:r>
              <a:rPr lang="sr-Latn-RS" sz="2000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lang="sr-Latn-RS" sz="2000" err="1">
                <a:solidFill>
                  <a:srgbClr val="0C0C0C"/>
                </a:solidFill>
                <a:latin typeface="Times New Roman"/>
                <a:cs typeface="Times New Roman"/>
              </a:rPr>
              <a:t>је</a:t>
            </a:r>
            <a:r>
              <a:rPr lang="sr-Latn-RS" sz="2000">
                <a:solidFill>
                  <a:srgbClr val="0C0C0C"/>
                </a:solidFill>
                <a:latin typeface="Times New Roman"/>
                <a:cs typeface="Times New Roman"/>
              </a:rPr>
              <a:t> 50 </a:t>
            </a:r>
            <a:r>
              <a:rPr lang="sr-Latn-RS" sz="2000" err="1">
                <a:solidFill>
                  <a:srgbClr val="0C0C0C"/>
                </a:solidFill>
                <a:latin typeface="Times New Roman"/>
                <a:cs typeface="Times New Roman"/>
              </a:rPr>
              <a:t>минута</a:t>
            </a:r>
            <a:r>
              <a:rPr lang="sr-Latn-RS" sz="2000">
                <a:solidFill>
                  <a:srgbClr val="0C0C0C"/>
                </a:solidFill>
                <a:latin typeface="Times New Roman"/>
                <a:cs typeface="Times New Roman"/>
              </a:rPr>
              <a:t>.</a:t>
            </a:r>
          </a:p>
        </p:txBody>
      </p:sp>
      <p:sp>
        <p:nvSpPr>
          <p:cNvPr id="19" name="Okvir za tekst 1">
            <a:extLst>
              <a:ext uri="{FF2B5EF4-FFF2-40B4-BE49-F238E27FC236}">
                <a16:creationId xmlns="" xmlns:a16="http://schemas.microsoft.com/office/drawing/2014/main" id="{46DE820B-50FA-4C3D-99ED-77EC72F05BF7}"/>
              </a:ext>
            </a:extLst>
          </p:cNvPr>
          <p:cNvSpPr txBox="1"/>
          <p:nvPr/>
        </p:nvSpPr>
        <p:spPr>
          <a:xfrm>
            <a:off x="209910" y="2021458"/>
            <a:ext cx="2930106" cy="584775"/>
          </a:xfrm>
          <a:prstGeom prst="rect">
            <a:avLst/>
          </a:prstGeom>
          <a:solidFill>
            <a:srgbClr val="7F7F7F">
              <a:alpha val="56000"/>
            </a:srgbClr>
          </a:solidFill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sr-Latn-R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sr-Latn-RS" sz="3200" b="1">
                <a:solidFill>
                  <a:srgbClr val="0C0C0C"/>
                </a:solidFill>
                <a:latin typeface="Times New Roman"/>
                <a:cs typeface="Times New Roman"/>
              </a:rPr>
              <a:t>РАДИОНИЦА</a:t>
            </a:r>
          </a:p>
        </p:txBody>
      </p:sp>
      <p:sp>
        <p:nvSpPr>
          <p:cNvPr id="17" name="Okvir za tekst 1">
            <a:extLst>
              <a:ext uri="{FF2B5EF4-FFF2-40B4-BE49-F238E27FC236}">
                <a16:creationId xmlns="" xmlns:a16="http://schemas.microsoft.com/office/drawing/2014/main" id="{73D62894-9213-4D1F-A199-D034CF9C726F}"/>
              </a:ext>
            </a:extLst>
          </p:cNvPr>
          <p:cNvSpPr txBox="1"/>
          <p:nvPr/>
        </p:nvSpPr>
        <p:spPr>
          <a:xfrm>
            <a:off x="3459192" y="1963947"/>
            <a:ext cx="8609160" cy="646331"/>
          </a:xfrm>
          <a:prstGeom prst="rect">
            <a:avLst/>
          </a:prstGeom>
          <a:solidFill>
            <a:srgbClr val="7F7F7F">
              <a:alpha val="26000"/>
            </a:srgbClr>
          </a:solidFill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sr-Latn-R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GB" sz="3600" b="1">
              <a:solidFill>
                <a:srgbClr val="F2F2F2"/>
              </a:solidFill>
              <a:latin typeface="Times New Roman"/>
              <a:cs typeface="Times New Roman"/>
            </a:endParaRPr>
          </a:p>
        </p:txBody>
      </p:sp>
      <p:sp>
        <p:nvSpPr>
          <p:cNvPr id="21" name="Okvir za tekst 1">
            <a:extLst>
              <a:ext uri="{FF2B5EF4-FFF2-40B4-BE49-F238E27FC236}">
                <a16:creationId xmlns="" xmlns:a16="http://schemas.microsoft.com/office/drawing/2014/main" id="{D27C0419-0234-42C3-BF56-2278B087BD25}"/>
              </a:ext>
            </a:extLst>
          </p:cNvPr>
          <p:cNvSpPr txBox="1"/>
          <p:nvPr/>
        </p:nvSpPr>
        <p:spPr>
          <a:xfrm>
            <a:off x="7664810" y="6005147"/>
            <a:ext cx="4252822" cy="40011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sr-Latn-R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sr-Latn-RS" sz="2000" err="1">
                <a:solidFill>
                  <a:srgbClr val="0C0C0C"/>
                </a:solidFill>
                <a:latin typeface="Times New Roman"/>
                <a:cs typeface="Times New Roman"/>
              </a:rPr>
              <a:t>Групе</a:t>
            </a:r>
            <a:r>
              <a:rPr lang="sr-Latn-RS" sz="2000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lang="sr-Latn-RS" sz="2000" err="1">
                <a:solidFill>
                  <a:srgbClr val="0C0C0C"/>
                </a:solidFill>
                <a:latin typeface="Times New Roman"/>
                <a:cs typeface="Times New Roman"/>
              </a:rPr>
              <a:t>формиране</a:t>
            </a:r>
            <a:r>
              <a:rPr lang="sr-Latn-RS" sz="2000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lang="sr-Latn-RS" sz="2000" err="1">
                <a:solidFill>
                  <a:srgbClr val="0C0C0C"/>
                </a:solidFill>
                <a:latin typeface="Times New Roman"/>
                <a:cs typeface="Times New Roman"/>
              </a:rPr>
              <a:t>од</a:t>
            </a:r>
            <a:r>
              <a:rPr lang="sr-Latn-RS" sz="2000">
                <a:solidFill>
                  <a:srgbClr val="0C0C0C"/>
                </a:solidFill>
                <a:latin typeface="Times New Roman"/>
                <a:cs typeface="Times New Roman"/>
              </a:rPr>
              <a:t> 4 </a:t>
            </a:r>
            <a:r>
              <a:rPr lang="sr-Latn-RS" sz="2000" err="1">
                <a:solidFill>
                  <a:srgbClr val="0C0C0C"/>
                </a:solidFill>
                <a:latin typeface="Times New Roman"/>
                <a:cs typeface="Times New Roman"/>
              </a:rPr>
              <a:t>до</a:t>
            </a:r>
            <a:r>
              <a:rPr lang="sr-Latn-RS" sz="2000">
                <a:solidFill>
                  <a:srgbClr val="0C0C0C"/>
                </a:solidFill>
                <a:latin typeface="Times New Roman"/>
                <a:cs typeface="Times New Roman"/>
              </a:rPr>
              <a:t> 5 </a:t>
            </a:r>
            <a:r>
              <a:rPr lang="sr-Latn-RS" sz="2000" err="1">
                <a:solidFill>
                  <a:srgbClr val="0C0C0C"/>
                </a:solidFill>
                <a:latin typeface="Times New Roman"/>
                <a:cs typeface="Times New Roman"/>
              </a:rPr>
              <a:t>чланова</a:t>
            </a:r>
            <a:endParaRPr lang="sr-Latn-RS" sz="2000">
              <a:solidFill>
                <a:srgbClr val="0C0C0C"/>
              </a:solidFill>
              <a:latin typeface="Times New Roman"/>
              <a:cs typeface="Times New Roman"/>
            </a:endParaRPr>
          </a:p>
        </p:txBody>
      </p:sp>
      <p:sp>
        <p:nvSpPr>
          <p:cNvPr id="2" name="TextBox 5">
            <a:extLst>
              <a:ext uri="{FF2B5EF4-FFF2-40B4-BE49-F238E27FC236}">
                <a16:creationId xmlns="" xmlns:a16="http://schemas.microsoft.com/office/drawing/2014/main" id="{F3AA33FE-F8E5-410E-BAE5-A7034E93E475}"/>
              </a:ext>
            </a:extLst>
          </p:cNvPr>
          <p:cNvSpPr txBox="1"/>
          <p:nvPr/>
        </p:nvSpPr>
        <p:spPr>
          <a:xfrm>
            <a:off x="4058976" y="2133852"/>
            <a:ext cx="7585337" cy="954107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800" b="1" dirty="0">
                <a:solidFill>
                  <a:srgbClr val="F2F2F2"/>
                </a:solidFill>
                <a:latin typeface="Times New Roman"/>
                <a:cs typeface="Times New Roman"/>
              </a:rPr>
              <a:t>ФОРМУЛАЦИЈА </a:t>
            </a:r>
            <a:r>
              <a:rPr lang="sr-Cyrl-RS" sz="2800" b="1" dirty="0" smtClean="0">
                <a:solidFill>
                  <a:srgbClr val="F2F2F2"/>
                </a:solidFill>
                <a:latin typeface="Times New Roman"/>
                <a:cs typeface="Times New Roman"/>
              </a:rPr>
              <a:t>ПИТАЊА И </a:t>
            </a:r>
            <a:r>
              <a:rPr lang="en-US" sz="2800" b="1" dirty="0" smtClean="0">
                <a:solidFill>
                  <a:srgbClr val="F2F2F2"/>
                </a:solidFill>
                <a:latin typeface="Times New Roman"/>
                <a:cs typeface="Times New Roman"/>
              </a:rPr>
              <a:t>ЗАДАТАКА </a:t>
            </a:r>
            <a:r>
              <a:rPr lang="en-US" sz="2800" b="1" dirty="0">
                <a:solidFill>
                  <a:srgbClr val="F2F2F2"/>
                </a:solidFill>
                <a:latin typeface="Times New Roman"/>
                <a:cs typeface="Times New Roman"/>
              </a:rPr>
              <a:t>ПО </a:t>
            </a:r>
            <a:r>
              <a:rPr lang="en-US" sz="2800" b="1" dirty="0" smtClean="0">
                <a:solidFill>
                  <a:srgbClr val="F2F2F2"/>
                </a:solidFill>
                <a:latin typeface="Times New Roman"/>
                <a:cs typeface="Times New Roman"/>
              </a:rPr>
              <a:t>НИВОИМА</a:t>
            </a:r>
            <a:r>
              <a:rPr lang="sr-Cyrl-RS" sz="2800" b="1" dirty="0" smtClean="0">
                <a:solidFill>
                  <a:srgbClr val="F2F2F2"/>
                </a:solidFill>
                <a:latin typeface="Times New Roman"/>
                <a:cs typeface="Times New Roman"/>
              </a:rPr>
              <a:t> </a:t>
            </a:r>
            <a:r>
              <a:rPr lang="en-US" sz="2800" b="1" dirty="0" smtClean="0">
                <a:solidFill>
                  <a:srgbClr val="F2F2F2"/>
                </a:solidFill>
                <a:latin typeface="Times New Roman"/>
                <a:cs typeface="Times New Roman"/>
              </a:rPr>
              <a:t>СЛОЖЕНОСТИ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8059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F1088ABF-CEC6-437F-97D4-0A9E7C345E07}"/>
              </a:ext>
            </a:extLst>
          </p:cNvPr>
          <p:cNvSpPr txBox="1"/>
          <p:nvPr/>
        </p:nvSpPr>
        <p:spPr>
          <a:xfrm>
            <a:off x="1784519" y="4793"/>
            <a:ext cx="10149072" cy="674030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endParaRPr lang="en-US" sz="2400" dirty="0">
              <a:latin typeface="Times New Roman"/>
              <a:cs typeface="Times New Roman"/>
            </a:endParaRPr>
          </a:p>
          <a:p>
            <a:r>
              <a:rPr lang="en-US" sz="2400" b="1" i="1" dirty="0">
                <a:latin typeface="Times New Roman"/>
                <a:ea typeface="+mn-lt"/>
                <a:cs typeface="Times New Roman"/>
              </a:rPr>
              <a:t>                                       </a:t>
            </a:r>
            <a:r>
              <a:rPr lang="en-US" sz="2400" b="1" i="1" dirty="0" err="1">
                <a:latin typeface="Times New Roman"/>
                <a:ea typeface="+mn-lt"/>
                <a:cs typeface="Times New Roman"/>
              </a:rPr>
              <a:t>Опис</a:t>
            </a:r>
            <a:r>
              <a:rPr lang="en-US" sz="2400" b="1" i="1" dirty="0">
                <a:latin typeface="Times New Roman"/>
                <a:ea typeface="+mn-lt"/>
                <a:cs typeface="Times New Roman"/>
              </a:rPr>
              <a:t> </a:t>
            </a:r>
            <a:r>
              <a:rPr lang="en-US" sz="2400" b="1" i="1" dirty="0" err="1">
                <a:latin typeface="Times New Roman"/>
                <a:ea typeface="+mn-lt"/>
                <a:cs typeface="Times New Roman"/>
              </a:rPr>
              <a:t>радионице</a:t>
            </a:r>
            <a:r>
              <a:rPr lang="en-US" sz="2400" b="1" i="1" dirty="0">
                <a:latin typeface="Times New Roman"/>
                <a:ea typeface="+mn-lt"/>
                <a:cs typeface="Times New Roman"/>
              </a:rPr>
              <a:t> </a:t>
            </a:r>
            <a:r>
              <a:rPr lang="en-US" sz="2400" b="1" i="1" dirty="0" err="1">
                <a:latin typeface="Times New Roman"/>
                <a:ea typeface="+mn-lt"/>
                <a:cs typeface="Times New Roman"/>
              </a:rPr>
              <a:t>обука</a:t>
            </a:r>
            <a:r>
              <a:rPr lang="en-US" sz="2400" b="1" i="1" dirty="0">
                <a:latin typeface="Times New Roman"/>
                <a:ea typeface="+mn-lt"/>
                <a:cs typeface="Times New Roman"/>
              </a:rPr>
              <a:t> -Б</a:t>
            </a:r>
            <a:r>
              <a:rPr lang="en-US" sz="2400" dirty="0">
                <a:latin typeface="Times New Roman"/>
                <a:ea typeface="+mn-lt"/>
                <a:cs typeface="Times New Roman"/>
              </a:rPr>
              <a:t> </a:t>
            </a:r>
            <a:endParaRPr lang="en-US" sz="2400" dirty="0">
              <a:latin typeface="Times New Roman"/>
              <a:cs typeface="Times New Roman"/>
            </a:endParaRPr>
          </a:p>
          <a:p>
            <a:r>
              <a:rPr lang="en-US" sz="2400" b="1" dirty="0" err="1">
                <a:latin typeface="Times New Roman"/>
                <a:ea typeface="+mn-lt"/>
                <a:cs typeface="Times New Roman"/>
              </a:rPr>
              <a:t>Први</a:t>
            </a:r>
            <a:r>
              <a:rPr lang="en-US" sz="2400" b="1" dirty="0">
                <a:latin typeface="Times New Roman"/>
                <a:ea typeface="+mn-lt"/>
                <a:cs typeface="Times New Roman"/>
              </a:rPr>
              <a:t> </a:t>
            </a:r>
            <a:r>
              <a:rPr lang="en-US" sz="2400" b="1" dirty="0" err="1">
                <a:latin typeface="Times New Roman"/>
                <a:ea typeface="+mn-lt"/>
                <a:cs typeface="Times New Roman"/>
              </a:rPr>
              <a:t>корак</a:t>
            </a:r>
            <a:r>
              <a:rPr lang="en-US" sz="2400" b="1" dirty="0">
                <a:latin typeface="Times New Roman"/>
                <a:ea typeface="+mn-lt"/>
                <a:cs typeface="Times New Roman"/>
              </a:rPr>
              <a:t> (5 </a:t>
            </a:r>
            <a:r>
              <a:rPr lang="en-US" sz="2400" b="1" dirty="0" err="1">
                <a:latin typeface="Times New Roman"/>
                <a:ea typeface="+mn-lt"/>
                <a:cs typeface="Times New Roman"/>
              </a:rPr>
              <a:t>минута</a:t>
            </a:r>
            <a:r>
              <a:rPr lang="en-US" sz="2400" b="1" dirty="0">
                <a:latin typeface="Times New Roman"/>
                <a:ea typeface="+mn-lt"/>
                <a:cs typeface="Times New Roman"/>
              </a:rPr>
              <a:t>)</a:t>
            </a:r>
            <a:r>
              <a:rPr lang="en-US" sz="2400" dirty="0">
                <a:latin typeface="Times New Roman"/>
                <a:ea typeface="+mn-lt"/>
                <a:cs typeface="Times New Roman"/>
              </a:rPr>
              <a:t> </a:t>
            </a:r>
            <a:endParaRPr lang="en-US" sz="2400" dirty="0">
              <a:latin typeface="Times New Roman"/>
              <a:cs typeface="Times New Roman"/>
            </a:endParaRPr>
          </a:p>
          <a:p>
            <a:r>
              <a:rPr lang="en-US" sz="2400" dirty="0" err="1">
                <a:latin typeface="Times New Roman"/>
                <a:ea typeface="+mn-lt"/>
                <a:cs typeface="Times New Roman"/>
              </a:rPr>
              <a:t>Увод</a:t>
            </a:r>
            <a:r>
              <a:rPr lang="en-US" sz="2400" dirty="0">
                <a:latin typeface="Times New Roman"/>
                <a:ea typeface="+mn-lt"/>
                <a:cs typeface="Times New Roman"/>
              </a:rPr>
              <a:t> </a:t>
            </a:r>
            <a:r>
              <a:rPr lang="en-US" sz="2400" dirty="0" err="1">
                <a:latin typeface="Times New Roman"/>
                <a:ea typeface="+mn-lt"/>
                <a:cs typeface="Times New Roman"/>
              </a:rPr>
              <a:t>учесника</a:t>
            </a:r>
            <a:r>
              <a:rPr lang="en-US" sz="2400" dirty="0">
                <a:latin typeface="Times New Roman"/>
                <a:ea typeface="+mn-lt"/>
                <a:cs typeface="Times New Roman"/>
              </a:rPr>
              <a:t> у </a:t>
            </a:r>
            <a:r>
              <a:rPr lang="en-US" sz="2400" dirty="0" err="1">
                <a:latin typeface="Times New Roman"/>
                <a:ea typeface="+mn-lt"/>
                <a:cs typeface="Times New Roman"/>
              </a:rPr>
              <a:t>радионицу</a:t>
            </a:r>
            <a:r>
              <a:rPr lang="en-US" sz="2400" dirty="0">
                <a:latin typeface="Times New Roman"/>
                <a:ea typeface="+mn-lt"/>
                <a:cs typeface="Times New Roman"/>
              </a:rPr>
              <a:t>    </a:t>
            </a:r>
          </a:p>
          <a:p>
            <a:pPr marL="342900" indent="-342900">
              <a:buFont typeface="Wingdings"/>
              <a:buChar char="ü"/>
            </a:pPr>
            <a:r>
              <a:rPr lang="en-US" sz="2400" dirty="0">
                <a:latin typeface="Times New Roman"/>
                <a:ea typeface="+mn-lt"/>
                <a:cs typeface="Times New Roman"/>
              </a:rPr>
              <a:t> </a:t>
            </a:r>
            <a:r>
              <a:rPr lang="en-US" sz="2400" dirty="0" err="1">
                <a:latin typeface="Times New Roman"/>
                <a:ea typeface="+mn-lt"/>
                <a:cs typeface="Times New Roman"/>
              </a:rPr>
              <a:t>циљ</a:t>
            </a:r>
            <a:r>
              <a:rPr lang="en-US" sz="2400" dirty="0">
                <a:latin typeface="Times New Roman"/>
                <a:ea typeface="+mn-lt"/>
                <a:cs typeface="Times New Roman"/>
              </a:rPr>
              <a:t> </a:t>
            </a:r>
            <a:r>
              <a:rPr lang="en-US" sz="2400" dirty="0" err="1">
                <a:latin typeface="Times New Roman"/>
                <a:ea typeface="+mn-lt"/>
                <a:cs typeface="Times New Roman"/>
              </a:rPr>
              <a:t>радионице</a:t>
            </a:r>
            <a:r>
              <a:rPr lang="en-US" sz="2400" dirty="0">
                <a:latin typeface="Times New Roman"/>
                <a:ea typeface="+mn-lt"/>
                <a:cs typeface="Times New Roman"/>
              </a:rPr>
              <a:t>:  </a:t>
            </a:r>
            <a:r>
              <a:rPr lang="en-US" sz="2400" dirty="0" err="1">
                <a:latin typeface="Times New Roman"/>
                <a:ea typeface="+mn-lt"/>
                <a:cs typeface="Times New Roman"/>
              </a:rPr>
              <a:t>Формулација</a:t>
            </a:r>
            <a:r>
              <a:rPr lang="en-US" sz="2400" dirty="0">
                <a:latin typeface="Times New Roman"/>
                <a:ea typeface="+mn-lt"/>
                <a:cs typeface="Times New Roman"/>
              </a:rPr>
              <a:t> </a:t>
            </a:r>
            <a:r>
              <a:rPr lang="en-US" sz="2400" dirty="0" err="1">
                <a:latin typeface="Times New Roman"/>
                <a:ea typeface="+mn-lt"/>
                <a:cs typeface="Times New Roman"/>
              </a:rPr>
              <a:t>задатака</a:t>
            </a:r>
            <a:r>
              <a:rPr lang="en-US" sz="2400" dirty="0">
                <a:latin typeface="Times New Roman"/>
                <a:ea typeface="+mn-lt"/>
                <a:cs typeface="Times New Roman"/>
              </a:rPr>
              <a:t> </a:t>
            </a:r>
            <a:r>
              <a:rPr lang="en-US" sz="2400" dirty="0" err="1">
                <a:latin typeface="Times New Roman"/>
                <a:ea typeface="+mn-lt"/>
                <a:cs typeface="Times New Roman"/>
              </a:rPr>
              <a:t>по</a:t>
            </a:r>
            <a:r>
              <a:rPr lang="en-US" sz="2400" dirty="0">
                <a:latin typeface="Times New Roman"/>
                <a:ea typeface="+mn-lt"/>
                <a:cs typeface="Times New Roman"/>
              </a:rPr>
              <a:t> </a:t>
            </a:r>
            <a:r>
              <a:rPr lang="en-US" sz="2400" dirty="0" err="1">
                <a:latin typeface="Times New Roman"/>
                <a:ea typeface="+mn-lt"/>
                <a:cs typeface="Times New Roman"/>
              </a:rPr>
              <a:t>нивоима</a:t>
            </a:r>
            <a:r>
              <a:rPr lang="en-US" sz="2400" dirty="0">
                <a:latin typeface="Times New Roman"/>
                <a:ea typeface="+mn-lt"/>
                <a:cs typeface="Times New Roman"/>
              </a:rPr>
              <a:t> </a:t>
            </a:r>
            <a:r>
              <a:rPr lang="en-US" sz="2400" dirty="0" err="1">
                <a:latin typeface="Times New Roman"/>
                <a:ea typeface="+mn-lt"/>
                <a:cs typeface="Times New Roman"/>
              </a:rPr>
              <a:t>сложености</a:t>
            </a:r>
            <a:r>
              <a:rPr lang="en-US" sz="2400" dirty="0">
                <a:latin typeface="Times New Roman"/>
                <a:ea typeface="+mn-lt"/>
                <a:cs typeface="Times New Roman"/>
              </a:rPr>
              <a:t> </a:t>
            </a:r>
          </a:p>
          <a:p>
            <a:pPr marL="442913" indent="-442913"/>
            <a:r>
              <a:rPr lang="en-US" sz="2400" dirty="0">
                <a:latin typeface="Times New Roman"/>
                <a:ea typeface="+mn-lt"/>
                <a:cs typeface="Times New Roman"/>
              </a:rPr>
              <a:t>      </a:t>
            </a:r>
            <a:r>
              <a:rPr lang="en-US" sz="2400" dirty="0" err="1">
                <a:latin typeface="Times New Roman"/>
                <a:ea typeface="+mn-lt"/>
                <a:cs typeface="Times New Roman"/>
              </a:rPr>
              <a:t>водећи</a:t>
            </a:r>
            <a:r>
              <a:rPr lang="en-US" sz="2400" dirty="0">
                <a:latin typeface="Times New Roman"/>
                <a:ea typeface="+mn-lt"/>
                <a:cs typeface="Times New Roman"/>
              </a:rPr>
              <a:t> </a:t>
            </a:r>
            <a:r>
              <a:rPr lang="en-US" sz="2400" dirty="0" err="1">
                <a:latin typeface="Times New Roman"/>
                <a:ea typeface="+mn-lt"/>
                <a:cs typeface="Times New Roman"/>
              </a:rPr>
              <a:t>се</a:t>
            </a:r>
            <a:r>
              <a:rPr lang="en-US" sz="2400" dirty="0">
                <a:latin typeface="Times New Roman"/>
                <a:ea typeface="+mn-lt"/>
                <a:cs typeface="Times New Roman"/>
              </a:rPr>
              <a:t> </a:t>
            </a:r>
            <a:r>
              <a:rPr lang="en-US" sz="2400" dirty="0" err="1">
                <a:latin typeface="Times New Roman"/>
                <a:ea typeface="+mn-lt"/>
                <a:cs typeface="Times New Roman"/>
              </a:rPr>
              <a:t>исходима</a:t>
            </a:r>
            <a:r>
              <a:rPr lang="en-US" sz="2400" dirty="0">
                <a:latin typeface="Times New Roman"/>
                <a:ea typeface="+mn-lt"/>
                <a:cs typeface="Times New Roman"/>
              </a:rPr>
              <a:t> </a:t>
            </a:r>
            <a:r>
              <a:rPr lang="sr-Cyrl-RS" sz="2400" dirty="0" smtClean="0">
                <a:latin typeface="Times New Roman"/>
                <a:ea typeface="+mn-lt"/>
                <a:cs typeface="Times New Roman"/>
              </a:rPr>
              <a:t>учења у Наставном плану и програму Дигитални </a:t>
            </a:r>
            <a:r>
              <a:rPr lang="sr-Cyrl-RS" sz="2400" dirty="0" err="1" smtClean="0">
                <a:latin typeface="Times New Roman"/>
                <a:ea typeface="+mn-lt"/>
                <a:cs typeface="Times New Roman"/>
              </a:rPr>
              <a:t>свијет</a:t>
            </a:r>
            <a:r>
              <a:rPr lang="en-US" sz="2400" dirty="0">
                <a:latin typeface="Times New Roman"/>
                <a:ea typeface="+mn-lt"/>
                <a:cs typeface="Times New Roman"/>
              </a:rPr>
              <a:t> </a:t>
            </a:r>
          </a:p>
          <a:p>
            <a:pPr marL="342900" indent="-342900">
              <a:buFont typeface="Wingdings"/>
              <a:buChar char="ü"/>
            </a:pPr>
            <a:r>
              <a:rPr lang="en-US" sz="2400" dirty="0">
                <a:latin typeface="Times New Roman"/>
                <a:ea typeface="+mn-lt"/>
                <a:cs typeface="Times New Roman"/>
              </a:rPr>
              <a:t> </a:t>
            </a:r>
            <a:r>
              <a:rPr lang="en-US" sz="2400" dirty="0" err="1">
                <a:latin typeface="Times New Roman"/>
                <a:ea typeface="+mn-lt"/>
                <a:cs typeface="Times New Roman"/>
              </a:rPr>
              <a:t>учесници</a:t>
            </a:r>
            <a:r>
              <a:rPr lang="en-US" sz="2400" dirty="0">
                <a:latin typeface="Times New Roman"/>
                <a:ea typeface="+mn-lt"/>
                <a:cs typeface="Times New Roman"/>
              </a:rPr>
              <a:t> </a:t>
            </a:r>
            <a:r>
              <a:rPr lang="en-US" sz="2400" dirty="0" err="1">
                <a:latin typeface="Times New Roman"/>
                <a:ea typeface="+mn-lt"/>
                <a:cs typeface="Times New Roman"/>
              </a:rPr>
              <a:t>добијају</a:t>
            </a:r>
            <a:r>
              <a:rPr lang="en-US" sz="2400" dirty="0">
                <a:latin typeface="Times New Roman"/>
                <a:ea typeface="+mn-lt"/>
                <a:cs typeface="Times New Roman"/>
              </a:rPr>
              <a:t> </a:t>
            </a:r>
            <a:r>
              <a:rPr lang="en-US" sz="2400" dirty="0" err="1">
                <a:latin typeface="Times New Roman"/>
                <a:ea typeface="+mn-lt"/>
                <a:cs typeface="Times New Roman"/>
              </a:rPr>
              <a:t>упутства</a:t>
            </a:r>
            <a:r>
              <a:rPr lang="en-US" sz="2400" dirty="0">
                <a:latin typeface="Times New Roman"/>
                <a:ea typeface="+mn-lt"/>
                <a:cs typeface="Times New Roman"/>
              </a:rPr>
              <a:t> </a:t>
            </a:r>
            <a:r>
              <a:rPr lang="sr-Cyrl-RS" sz="2400" dirty="0" smtClean="0">
                <a:latin typeface="Times New Roman"/>
                <a:ea typeface="+mn-lt"/>
                <a:cs typeface="Times New Roman"/>
              </a:rPr>
              <a:t>о </a:t>
            </a:r>
            <a:r>
              <a:rPr lang="en-US" sz="2400" dirty="0" err="1" smtClean="0">
                <a:latin typeface="Times New Roman"/>
                <a:ea typeface="+mn-lt"/>
                <a:cs typeface="Times New Roman"/>
              </a:rPr>
              <a:t>начину</a:t>
            </a:r>
            <a:r>
              <a:rPr lang="en-US" sz="2400" dirty="0" smtClean="0">
                <a:latin typeface="Times New Roman"/>
                <a:ea typeface="+mn-lt"/>
                <a:cs typeface="Times New Roman"/>
              </a:rPr>
              <a:t> </a:t>
            </a:r>
            <a:r>
              <a:rPr lang="en-US" sz="2400" dirty="0" err="1">
                <a:latin typeface="Times New Roman"/>
                <a:ea typeface="+mn-lt"/>
                <a:cs typeface="Times New Roman"/>
              </a:rPr>
              <a:t>реализовања</a:t>
            </a:r>
            <a:r>
              <a:rPr lang="en-US" sz="2400" dirty="0">
                <a:latin typeface="Times New Roman"/>
                <a:ea typeface="+mn-lt"/>
                <a:cs typeface="Times New Roman"/>
              </a:rPr>
              <a:t> </a:t>
            </a:r>
            <a:r>
              <a:rPr lang="en-US" sz="2400" dirty="0" err="1">
                <a:latin typeface="Times New Roman"/>
                <a:ea typeface="+mn-lt"/>
                <a:cs typeface="Times New Roman"/>
              </a:rPr>
              <a:t>радионице</a:t>
            </a:r>
            <a:r>
              <a:rPr lang="en-US" sz="2400" dirty="0">
                <a:latin typeface="Times New Roman"/>
                <a:ea typeface="+mn-lt"/>
                <a:cs typeface="Times New Roman"/>
              </a:rPr>
              <a:t> </a:t>
            </a:r>
            <a:endParaRPr lang="en-US" sz="2400" dirty="0">
              <a:latin typeface="Times New Roman"/>
              <a:cs typeface="Times New Roman"/>
            </a:endParaRPr>
          </a:p>
          <a:p>
            <a:pPr marL="342900" indent="-342900" algn="just">
              <a:buFont typeface="Wingdings"/>
              <a:buChar char="ü"/>
            </a:pPr>
            <a:r>
              <a:rPr lang="en-US" sz="2400" dirty="0">
                <a:latin typeface="Times New Roman"/>
                <a:ea typeface="+mn-lt"/>
                <a:cs typeface="Times New Roman"/>
              </a:rPr>
              <a:t> </a:t>
            </a:r>
            <a:r>
              <a:rPr lang="en-US" sz="2400" dirty="0" err="1">
                <a:latin typeface="Times New Roman"/>
                <a:ea typeface="+mn-lt"/>
                <a:cs typeface="Times New Roman"/>
              </a:rPr>
              <a:t>формирање</a:t>
            </a:r>
            <a:r>
              <a:rPr lang="en-US" sz="2400" dirty="0">
                <a:latin typeface="Times New Roman"/>
                <a:ea typeface="+mn-lt"/>
                <a:cs typeface="Times New Roman"/>
              </a:rPr>
              <a:t> </a:t>
            </a:r>
            <a:r>
              <a:rPr lang="en-US" sz="2400" dirty="0" err="1">
                <a:latin typeface="Times New Roman"/>
                <a:ea typeface="+mn-lt"/>
                <a:cs typeface="Times New Roman"/>
              </a:rPr>
              <a:t>група</a:t>
            </a:r>
            <a:r>
              <a:rPr lang="en-US" sz="2400" dirty="0">
                <a:latin typeface="Times New Roman"/>
                <a:ea typeface="+mn-lt"/>
                <a:cs typeface="Times New Roman"/>
              </a:rPr>
              <a:t> </a:t>
            </a:r>
            <a:r>
              <a:rPr lang="en-US" sz="2400" dirty="0" err="1">
                <a:latin typeface="Times New Roman"/>
                <a:ea typeface="+mn-lt"/>
                <a:cs typeface="Times New Roman"/>
              </a:rPr>
              <a:t>од</a:t>
            </a:r>
            <a:r>
              <a:rPr lang="en-US" sz="2400" dirty="0">
                <a:latin typeface="Times New Roman"/>
                <a:ea typeface="+mn-lt"/>
                <a:cs typeface="Times New Roman"/>
              </a:rPr>
              <a:t> 4-5 </a:t>
            </a:r>
            <a:r>
              <a:rPr lang="en-US" sz="2400" dirty="0" err="1">
                <a:latin typeface="Times New Roman"/>
                <a:ea typeface="+mn-lt"/>
                <a:cs typeface="Times New Roman"/>
              </a:rPr>
              <a:t>чланова</a:t>
            </a:r>
            <a:r>
              <a:rPr lang="en-US" sz="2400" dirty="0">
                <a:latin typeface="Times New Roman"/>
                <a:ea typeface="+mn-lt"/>
                <a:cs typeface="Times New Roman"/>
              </a:rPr>
              <a:t> </a:t>
            </a:r>
            <a:endParaRPr lang="en-US" sz="2400" dirty="0">
              <a:latin typeface="Times New Roman"/>
              <a:cs typeface="Times New Roman"/>
            </a:endParaRPr>
          </a:p>
          <a:p>
            <a:pPr algn="just"/>
            <a:endParaRPr lang="en-US" sz="2400" dirty="0">
              <a:latin typeface="Times New Roman"/>
              <a:ea typeface="+mn-lt"/>
              <a:cs typeface="Times New Roman"/>
            </a:endParaRPr>
          </a:p>
          <a:p>
            <a:pPr algn="just"/>
            <a:r>
              <a:rPr lang="en-US" sz="2400" b="1" dirty="0" err="1">
                <a:latin typeface="Times New Roman"/>
                <a:ea typeface="+mn-lt"/>
                <a:cs typeface="Times New Roman"/>
              </a:rPr>
              <a:t>Други</a:t>
            </a:r>
            <a:r>
              <a:rPr lang="en-US" sz="2400" b="1" dirty="0">
                <a:latin typeface="Times New Roman"/>
                <a:ea typeface="+mn-lt"/>
                <a:cs typeface="Times New Roman"/>
              </a:rPr>
              <a:t> </a:t>
            </a:r>
            <a:r>
              <a:rPr lang="en-US" sz="2400" b="1" dirty="0" err="1">
                <a:latin typeface="Times New Roman"/>
                <a:ea typeface="+mn-lt"/>
                <a:cs typeface="Times New Roman"/>
              </a:rPr>
              <a:t>корак</a:t>
            </a:r>
            <a:r>
              <a:rPr lang="en-US" sz="2400" b="1" dirty="0">
                <a:latin typeface="Times New Roman"/>
                <a:ea typeface="+mn-lt"/>
                <a:cs typeface="Times New Roman"/>
              </a:rPr>
              <a:t> (30 </a:t>
            </a:r>
            <a:r>
              <a:rPr lang="en-US" sz="2400" b="1" dirty="0" err="1">
                <a:latin typeface="Times New Roman"/>
                <a:ea typeface="+mn-lt"/>
                <a:cs typeface="Times New Roman"/>
              </a:rPr>
              <a:t>минута</a:t>
            </a:r>
            <a:r>
              <a:rPr lang="en-US" sz="2400" b="1" dirty="0">
                <a:latin typeface="Times New Roman"/>
                <a:ea typeface="+mn-lt"/>
                <a:cs typeface="Times New Roman"/>
              </a:rPr>
              <a:t>)</a:t>
            </a:r>
            <a:r>
              <a:rPr lang="en-US" sz="2400" dirty="0">
                <a:latin typeface="Times New Roman"/>
                <a:ea typeface="+mn-lt"/>
                <a:cs typeface="Times New Roman"/>
              </a:rPr>
              <a:t> </a:t>
            </a:r>
            <a:endParaRPr lang="en-US" sz="2400" dirty="0">
              <a:latin typeface="Times New Roman"/>
              <a:cs typeface="Times New Roman"/>
            </a:endParaRPr>
          </a:p>
          <a:p>
            <a:pPr algn="just"/>
            <a:r>
              <a:rPr lang="en-US" sz="2400" dirty="0" err="1">
                <a:latin typeface="Times New Roman"/>
                <a:ea typeface="+mn-lt"/>
                <a:cs typeface="Times New Roman"/>
              </a:rPr>
              <a:t>Задатак</a:t>
            </a:r>
            <a:r>
              <a:rPr lang="en-US" sz="2400" dirty="0">
                <a:latin typeface="Times New Roman"/>
                <a:ea typeface="+mn-lt"/>
                <a:cs typeface="Times New Roman"/>
              </a:rPr>
              <a:t> </a:t>
            </a:r>
            <a:r>
              <a:rPr lang="en-US" sz="2400" dirty="0" err="1">
                <a:latin typeface="Times New Roman"/>
                <a:ea typeface="+mn-lt"/>
                <a:cs typeface="Times New Roman"/>
              </a:rPr>
              <a:t>сваке</a:t>
            </a:r>
            <a:r>
              <a:rPr lang="en-US" sz="2400" dirty="0">
                <a:latin typeface="Times New Roman"/>
                <a:ea typeface="+mn-lt"/>
                <a:cs typeface="Times New Roman"/>
              </a:rPr>
              <a:t> </a:t>
            </a:r>
            <a:r>
              <a:rPr lang="en-US" sz="2400" dirty="0" err="1">
                <a:latin typeface="Times New Roman"/>
                <a:ea typeface="+mn-lt"/>
                <a:cs typeface="Times New Roman"/>
              </a:rPr>
              <a:t>групе</a:t>
            </a:r>
            <a:r>
              <a:rPr lang="en-US" sz="2400" dirty="0">
                <a:latin typeface="Times New Roman"/>
                <a:ea typeface="+mn-lt"/>
                <a:cs typeface="Times New Roman"/>
              </a:rPr>
              <a:t> </a:t>
            </a:r>
            <a:r>
              <a:rPr lang="en-US" sz="2400" dirty="0" err="1">
                <a:latin typeface="Times New Roman"/>
                <a:ea typeface="+mn-lt"/>
                <a:cs typeface="Times New Roman"/>
              </a:rPr>
              <a:t>је</a:t>
            </a:r>
            <a:r>
              <a:rPr lang="en-US" sz="2400" dirty="0">
                <a:latin typeface="Times New Roman"/>
                <a:ea typeface="+mn-lt"/>
                <a:cs typeface="Times New Roman"/>
              </a:rPr>
              <a:t> </a:t>
            </a:r>
            <a:r>
              <a:rPr lang="en-US" sz="2400" dirty="0" err="1">
                <a:latin typeface="Times New Roman"/>
                <a:ea typeface="+mn-lt"/>
                <a:cs typeface="Times New Roman"/>
              </a:rPr>
              <a:t>да</a:t>
            </a:r>
            <a:r>
              <a:rPr lang="en-US" sz="2400" dirty="0">
                <a:latin typeface="Times New Roman"/>
                <a:ea typeface="+mn-lt"/>
                <a:cs typeface="Times New Roman"/>
              </a:rPr>
              <a:t> </a:t>
            </a:r>
            <a:r>
              <a:rPr lang="en-US" sz="2400" dirty="0" err="1">
                <a:latin typeface="Times New Roman"/>
                <a:ea typeface="+mn-lt"/>
                <a:cs typeface="Times New Roman"/>
              </a:rPr>
              <a:t>конципира</a:t>
            </a:r>
            <a:r>
              <a:rPr lang="en-US" sz="2400" dirty="0">
                <a:latin typeface="Times New Roman"/>
                <a:ea typeface="+mn-lt"/>
                <a:cs typeface="Times New Roman"/>
              </a:rPr>
              <a:t> </a:t>
            </a:r>
            <a:r>
              <a:rPr lang="en-US" sz="2400" dirty="0" err="1" smtClean="0">
                <a:latin typeface="Times New Roman"/>
                <a:ea typeface="+mn-lt"/>
                <a:cs typeface="Times New Roman"/>
              </a:rPr>
              <a:t>модел</a:t>
            </a:r>
            <a:r>
              <a:rPr lang="sr-Cyrl-RS" sz="2400" dirty="0" smtClean="0">
                <a:latin typeface="Times New Roman"/>
                <a:ea typeface="+mn-lt"/>
                <a:cs typeface="Times New Roman"/>
              </a:rPr>
              <a:t>е</a:t>
            </a:r>
            <a:r>
              <a:rPr lang="en-US" sz="2400" dirty="0">
                <a:latin typeface="Times New Roman"/>
                <a:ea typeface="+mn-lt"/>
                <a:cs typeface="Times New Roman"/>
              </a:rPr>
              <a:t> </a:t>
            </a:r>
            <a:r>
              <a:rPr lang="en-US" sz="2400" dirty="0" err="1">
                <a:latin typeface="Times New Roman"/>
                <a:ea typeface="+mn-lt"/>
                <a:cs typeface="Times New Roman"/>
              </a:rPr>
              <a:t>задатака</a:t>
            </a:r>
            <a:r>
              <a:rPr lang="en-US" sz="2400" dirty="0">
                <a:latin typeface="Times New Roman"/>
                <a:ea typeface="+mn-lt"/>
                <a:cs typeface="Times New Roman"/>
              </a:rPr>
              <a:t> </a:t>
            </a:r>
            <a:r>
              <a:rPr lang="en-US" sz="2400" dirty="0" err="1">
                <a:latin typeface="Times New Roman"/>
                <a:ea typeface="+mn-lt"/>
                <a:cs typeface="Times New Roman"/>
              </a:rPr>
              <a:t>за</a:t>
            </a:r>
            <a:r>
              <a:rPr lang="en-US" sz="2400" dirty="0">
                <a:latin typeface="Times New Roman"/>
                <a:ea typeface="+mn-lt"/>
                <a:cs typeface="Times New Roman"/>
              </a:rPr>
              <a:t> </a:t>
            </a:r>
            <a:r>
              <a:rPr lang="en-US" sz="2400" dirty="0" err="1">
                <a:latin typeface="Times New Roman"/>
                <a:ea typeface="+mn-lt"/>
                <a:cs typeface="Times New Roman"/>
              </a:rPr>
              <a:t>одговарајуће</a:t>
            </a:r>
            <a:r>
              <a:rPr lang="en-US" sz="2400" dirty="0">
                <a:latin typeface="Times New Roman"/>
                <a:ea typeface="+mn-lt"/>
                <a:cs typeface="Times New Roman"/>
              </a:rPr>
              <a:t> </a:t>
            </a:r>
            <a:r>
              <a:rPr lang="en-US" sz="2400" dirty="0" err="1">
                <a:latin typeface="Times New Roman"/>
                <a:ea typeface="+mn-lt"/>
                <a:cs typeface="Times New Roman"/>
              </a:rPr>
              <a:t>садржаје</a:t>
            </a:r>
            <a:r>
              <a:rPr lang="en-US" sz="2400" dirty="0">
                <a:latin typeface="Times New Roman"/>
                <a:ea typeface="+mn-lt"/>
                <a:cs typeface="Times New Roman"/>
              </a:rPr>
              <a:t> </a:t>
            </a:r>
            <a:r>
              <a:rPr lang="en-US" sz="2400" dirty="0" err="1">
                <a:latin typeface="Times New Roman"/>
                <a:ea typeface="+mn-lt"/>
                <a:cs typeface="Times New Roman"/>
              </a:rPr>
              <a:t>коришћењем</a:t>
            </a:r>
            <a:r>
              <a:rPr lang="en-US" sz="2400" dirty="0">
                <a:latin typeface="Times New Roman"/>
                <a:ea typeface="+mn-lt"/>
                <a:cs typeface="Times New Roman"/>
              </a:rPr>
              <a:t> НПП </a:t>
            </a:r>
            <a:r>
              <a:rPr lang="sr-Cyrl-RS" sz="2400" dirty="0" smtClean="0">
                <a:latin typeface="Times New Roman"/>
                <a:ea typeface="+mn-lt"/>
                <a:cs typeface="Times New Roman"/>
              </a:rPr>
              <a:t>Дигитални </a:t>
            </a:r>
            <a:r>
              <a:rPr lang="sr-Cyrl-RS" sz="2400" dirty="0" err="1" smtClean="0">
                <a:latin typeface="Times New Roman"/>
                <a:ea typeface="+mn-lt"/>
                <a:cs typeface="Times New Roman"/>
              </a:rPr>
              <a:t>свијет</a:t>
            </a:r>
            <a:r>
              <a:rPr lang="sr-Cyrl-RS" sz="2400" dirty="0" smtClean="0">
                <a:latin typeface="Times New Roman"/>
                <a:ea typeface="+mn-lt"/>
                <a:cs typeface="Times New Roman"/>
              </a:rPr>
              <a:t> </a:t>
            </a:r>
            <a:r>
              <a:rPr lang="en-US" sz="2400" dirty="0" smtClean="0">
                <a:latin typeface="Times New Roman"/>
                <a:ea typeface="+mn-lt"/>
                <a:cs typeface="Times New Roman"/>
              </a:rPr>
              <a:t>и</a:t>
            </a:r>
            <a:r>
              <a:rPr lang="en-US" sz="2400" dirty="0">
                <a:latin typeface="Corbel"/>
                <a:ea typeface="+mn-lt"/>
                <a:cs typeface="Times New Roman"/>
              </a:rPr>
              <a:t> </a:t>
            </a:r>
            <a:r>
              <a:rPr lang="sr-Cyrl-RS" sz="2400" dirty="0" smtClean="0"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дидактичко-методичких препорука</a:t>
            </a:r>
            <a:r>
              <a:rPr lang="sr-Cyrl-RS" sz="2400" dirty="0" smtClean="0">
                <a:latin typeface="Corbel"/>
                <a:ea typeface="+mn-lt"/>
                <a:cs typeface="Times New Roman"/>
              </a:rPr>
              <a:t> </a:t>
            </a:r>
            <a:r>
              <a:rPr lang="sr-Cyrl-RS" sz="2400" dirty="0" smtClean="0"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из</a:t>
            </a:r>
            <a:r>
              <a:rPr lang="sr-Cyrl-RS" sz="2400" dirty="0" smtClean="0">
                <a:latin typeface="Corbel"/>
                <a:ea typeface="+mn-lt"/>
                <a:cs typeface="Times New Roman"/>
              </a:rPr>
              <a:t> </a:t>
            </a:r>
            <a:r>
              <a:rPr lang="en-US" sz="2400" dirty="0" err="1" smtClean="0">
                <a:latin typeface="Times New Roman"/>
                <a:ea typeface="+mn-lt"/>
                <a:cs typeface="+mn-lt"/>
              </a:rPr>
              <a:t>Приручник</a:t>
            </a:r>
            <a:r>
              <a:rPr lang="sr-Cyrl-RS" sz="2400" dirty="0" smtClean="0">
                <a:latin typeface="Times New Roman"/>
                <a:ea typeface="+mn-lt"/>
                <a:cs typeface="+mn-lt"/>
              </a:rPr>
              <a:t>а</a:t>
            </a:r>
            <a:r>
              <a:rPr lang="en-US" sz="2400" dirty="0" smtClean="0">
                <a:latin typeface="Times New Roman"/>
                <a:ea typeface="+mn-lt"/>
                <a:cs typeface="+mn-lt"/>
              </a:rPr>
              <a:t> </a:t>
            </a:r>
            <a:r>
              <a:rPr lang="en-US" sz="2400" dirty="0" err="1">
                <a:latin typeface="Times New Roman"/>
                <a:ea typeface="+mn-lt"/>
                <a:cs typeface="+mn-lt"/>
              </a:rPr>
              <a:t>за</a:t>
            </a:r>
            <a:r>
              <a:rPr lang="en-US" sz="2400" dirty="0">
                <a:latin typeface="Times New Roman"/>
                <a:ea typeface="+mn-lt"/>
                <a:cs typeface="+mn-lt"/>
              </a:rPr>
              <a:t> </a:t>
            </a:r>
            <a:r>
              <a:rPr lang="en-US" sz="2400" dirty="0" err="1">
                <a:latin typeface="Times New Roman"/>
                <a:ea typeface="+mn-lt"/>
                <a:cs typeface="+mn-lt"/>
              </a:rPr>
              <a:t>наставнике</a:t>
            </a:r>
            <a:r>
              <a:rPr lang="en-US" sz="2400" dirty="0">
                <a:latin typeface="Times New Roman"/>
                <a:ea typeface="+mn-lt"/>
                <a:cs typeface="+mn-lt"/>
              </a:rPr>
              <a:t> </a:t>
            </a:r>
            <a:r>
              <a:rPr lang="en-US" sz="2400" dirty="0" err="1">
                <a:latin typeface="Times New Roman"/>
                <a:ea typeface="+mn-lt"/>
                <a:cs typeface="+mn-lt"/>
              </a:rPr>
              <a:t>Дигитални</a:t>
            </a:r>
            <a:r>
              <a:rPr lang="en-US" sz="2400" dirty="0">
                <a:latin typeface="Times New Roman"/>
                <a:ea typeface="+mn-lt"/>
                <a:cs typeface="+mn-lt"/>
              </a:rPr>
              <a:t> </a:t>
            </a:r>
            <a:r>
              <a:rPr lang="en-US" sz="2400" dirty="0" err="1" smtClean="0">
                <a:latin typeface="Times New Roman"/>
                <a:ea typeface="+mn-lt"/>
                <a:cs typeface="+mn-lt"/>
              </a:rPr>
              <a:t>свијет</a:t>
            </a:r>
            <a:r>
              <a:rPr lang="en-US" sz="2400" b="1" dirty="0">
                <a:latin typeface="Times New Roman"/>
                <a:ea typeface="+mn-lt"/>
                <a:cs typeface="Times New Roman"/>
              </a:rPr>
              <a:t>     </a:t>
            </a:r>
            <a:endParaRPr lang="en-US" sz="2400" dirty="0">
              <a:latin typeface="Times New Roman"/>
              <a:cs typeface="Times New Roman"/>
            </a:endParaRPr>
          </a:p>
          <a:p>
            <a:pPr algn="just"/>
            <a:endParaRPr lang="en-US" sz="2400" b="1" dirty="0">
              <a:latin typeface="Times New Roman"/>
              <a:ea typeface="+mn-lt"/>
              <a:cs typeface="Times New Roman"/>
            </a:endParaRPr>
          </a:p>
          <a:p>
            <a:pPr algn="just"/>
            <a:r>
              <a:rPr lang="en-US" sz="2400" b="1" dirty="0" err="1">
                <a:latin typeface="Times New Roman"/>
                <a:ea typeface="+mn-lt"/>
                <a:cs typeface="Times New Roman"/>
              </a:rPr>
              <a:t>Трећи</a:t>
            </a:r>
            <a:r>
              <a:rPr lang="en-US" sz="2400" b="1" dirty="0">
                <a:latin typeface="Times New Roman"/>
                <a:ea typeface="+mn-lt"/>
                <a:cs typeface="Times New Roman"/>
              </a:rPr>
              <a:t> </a:t>
            </a:r>
            <a:r>
              <a:rPr lang="en-US" sz="2400" b="1" dirty="0" err="1">
                <a:latin typeface="Times New Roman"/>
                <a:ea typeface="+mn-lt"/>
                <a:cs typeface="Times New Roman"/>
              </a:rPr>
              <a:t>корак</a:t>
            </a:r>
            <a:r>
              <a:rPr lang="en-US" sz="2400" b="1" dirty="0">
                <a:latin typeface="Times New Roman"/>
                <a:ea typeface="+mn-lt"/>
                <a:cs typeface="Times New Roman"/>
              </a:rPr>
              <a:t> (15 </a:t>
            </a:r>
            <a:r>
              <a:rPr lang="en-US" sz="2400" b="1" dirty="0" err="1">
                <a:latin typeface="Times New Roman"/>
                <a:ea typeface="+mn-lt"/>
                <a:cs typeface="Times New Roman"/>
              </a:rPr>
              <a:t>минута</a:t>
            </a:r>
            <a:r>
              <a:rPr lang="en-US" sz="2400" b="1" dirty="0">
                <a:latin typeface="Times New Roman"/>
                <a:ea typeface="+mn-lt"/>
                <a:cs typeface="Times New Roman"/>
              </a:rPr>
              <a:t>)</a:t>
            </a:r>
            <a:r>
              <a:rPr lang="en-US" sz="2400" dirty="0">
                <a:latin typeface="Times New Roman"/>
                <a:ea typeface="+mn-lt"/>
                <a:cs typeface="Times New Roman"/>
              </a:rPr>
              <a:t> </a:t>
            </a:r>
          </a:p>
          <a:p>
            <a:pPr algn="just"/>
            <a:r>
              <a:rPr lang="en-US" sz="2400" dirty="0" err="1">
                <a:latin typeface="Times New Roman"/>
                <a:ea typeface="+mn-lt"/>
                <a:cs typeface="Times New Roman"/>
              </a:rPr>
              <a:t>Извјештавање</a:t>
            </a:r>
            <a:r>
              <a:rPr lang="en-US" sz="2400" dirty="0">
                <a:latin typeface="Times New Roman"/>
                <a:ea typeface="+mn-lt"/>
                <a:cs typeface="Times New Roman"/>
              </a:rPr>
              <a:t> </a:t>
            </a:r>
            <a:r>
              <a:rPr lang="en-US" sz="2400" dirty="0" err="1">
                <a:latin typeface="Times New Roman"/>
                <a:ea typeface="+mn-lt"/>
                <a:cs typeface="Times New Roman"/>
              </a:rPr>
              <a:t>група</a:t>
            </a:r>
            <a:r>
              <a:rPr lang="en-US" sz="2400" dirty="0">
                <a:latin typeface="Times New Roman"/>
                <a:ea typeface="+mn-lt"/>
                <a:cs typeface="Times New Roman"/>
              </a:rPr>
              <a:t> и </a:t>
            </a:r>
            <a:r>
              <a:rPr lang="en-US" sz="2400" dirty="0" err="1">
                <a:latin typeface="Times New Roman"/>
                <a:ea typeface="+mn-lt"/>
                <a:cs typeface="Times New Roman"/>
              </a:rPr>
              <a:t>дискусија</a:t>
            </a:r>
            <a:r>
              <a:rPr lang="en-US" sz="2400" dirty="0">
                <a:latin typeface="Times New Roman"/>
                <a:ea typeface="+mn-lt"/>
                <a:cs typeface="Times New Roman"/>
              </a:rPr>
              <a:t> о </a:t>
            </a:r>
            <a:r>
              <a:rPr lang="en-US" sz="2400" dirty="0" err="1">
                <a:latin typeface="Times New Roman"/>
                <a:ea typeface="+mn-lt"/>
                <a:cs typeface="Times New Roman"/>
              </a:rPr>
              <a:t>задацима</a:t>
            </a:r>
            <a:r>
              <a:rPr lang="en-US" sz="2400" dirty="0">
                <a:latin typeface="Times New Roman"/>
                <a:ea typeface="+mn-lt"/>
                <a:cs typeface="Times New Roman"/>
              </a:rPr>
              <a:t>.</a:t>
            </a:r>
            <a:endParaRPr lang="en-US" sz="2400" dirty="0">
              <a:latin typeface="Times New Roman"/>
              <a:cs typeface="Times New Roman"/>
            </a:endParaRPr>
          </a:p>
          <a:p>
            <a:pPr algn="l"/>
            <a:endParaRPr lang="en-US" sz="2400" dirty="0"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095283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5303C433-DD9D-4238-A850-0C69A69BD578}"/>
              </a:ext>
            </a:extLst>
          </p:cNvPr>
          <p:cNvSpPr txBox="1"/>
          <p:nvPr/>
        </p:nvSpPr>
        <p:spPr>
          <a:xfrm>
            <a:off x="4446054" y="102367"/>
            <a:ext cx="4942935" cy="46166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400" b="1">
                <a:latin typeface="Times New Roman"/>
                <a:cs typeface="Times New Roman"/>
              </a:rPr>
              <a:t>БЛУМОВА ТАКСОНОМИЈА</a:t>
            </a:r>
            <a:r>
              <a:rPr lang="en-US">
                <a:latin typeface="Times New Roman"/>
                <a:cs typeface="Times New Roman"/>
              </a:rPr>
              <a:t> 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8727978A-D561-4BE7-A620-1E298B1B9623}"/>
              </a:ext>
            </a:extLst>
          </p:cNvPr>
          <p:cNvSpPr txBox="1"/>
          <p:nvPr/>
        </p:nvSpPr>
        <p:spPr>
          <a:xfrm>
            <a:off x="922624" y="565269"/>
            <a:ext cx="9687461" cy="156966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b="1" dirty="0">
                <a:latin typeface="Times New Roman"/>
                <a:cs typeface="Times New Roman"/>
              </a:rPr>
              <a:t>ТРИ ПОДРУЧЈА ТАКСОНОМИЈЕ</a:t>
            </a:r>
          </a:p>
          <a:p>
            <a:endParaRPr lang="en-US" b="1" dirty="0">
              <a:latin typeface="Times New Roman"/>
              <a:cs typeface="Times New Roman"/>
            </a:endParaRPr>
          </a:p>
          <a:p>
            <a:pPr marL="342900" indent="-342900">
              <a:buFont typeface="Wingdings"/>
              <a:buChar char="Ø"/>
            </a:pPr>
            <a:r>
              <a:rPr lang="bs-Cyrl-BA" sz="2000" dirty="0">
                <a:latin typeface="Times New Roman"/>
                <a:cs typeface="Times New Roman"/>
              </a:rPr>
              <a:t>Когнитивно ( знање,  разумијевање, примјена, анализа, синтеза, евалуација).</a:t>
            </a:r>
          </a:p>
          <a:p>
            <a:pPr marL="342900" indent="-342900">
              <a:buFont typeface="Wingdings"/>
              <a:buChar char="Ø"/>
            </a:pPr>
            <a:r>
              <a:rPr lang="bs-Cyrl-BA" sz="2000" dirty="0">
                <a:latin typeface="Times New Roman"/>
                <a:cs typeface="Times New Roman"/>
              </a:rPr>
              <a:t>Афективно ( ставови, интереси, мотивација).</a:t>
            </a:r>
          </a:p>
          <a:p>
            <a:pPr marL="342900" indent="-342900">
              <a:buFont typeface="Wingdings"/>
              <a:buChar char="Ø"/>
            </a:pPr>
            <a:r>
              <a:rPr lang="bs-Cyrl-BA" sz="2000" dirty="0">
                <a:latin typeface="Times New Roman"/>
                <a:cs typeface="Times New Roman"/>
              </a:rPr>
              <a:t>Психомоторичко ( физичке активности и вјештине).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0279D137-A4CF-4A8B-8858-82A2896FC0E2}"/>
              </a:ext>
            </a:extLst>
          </p:cNvPr>
          <p:cNvSpPr txBox="1"/>
          <p:nvPr/>
        </p:nvSpPr>
        <p:spPr>
          <a:xfrm>
            <a:off x="3654320" y="2042916"/>
            <a:ext cx="4224067" cy="46166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bs-Cyrl-BA" sz="2400" b="1" dirty="0">
                <a:latin typeface="Times New Roman"/>
                <a:cs typeface="Times New Roman"/>
              </a:rPr>
              <a:t>Когнитивно подручје</a:t>
            </a:r>
            <a:r>
              <a:rPr lang="bs-Cyrl-BA" b="1" dirty="0">
                <a:latin typeface="Times New Roman"/>
                <a:cs typeface="Times New Roman"/>
              </a:rPr>
              <a:t>: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1C062D71-0FCD-4076-B381-04EE53172DE4}"/>
              </a:ext>
            </a:extLst>
          </p:cNvPr>
          <p:cNvSpPr txBox="1"/>
          <p:nvPr/>
        </p:nvSpPr>
        <p:spPr>
          <a:xfrm>
            <a:off x="554168" y="2491450"/>
            <a:ext cx="11637832" cy="3970318"/>
          </a:xfrm>
          <a:prstGeom prst="rect">
            <a:avLst/>
          </a:prstGeom>
          <a:solidFill>
            <a:srgbClr val="D9D9D9"/>
          </a:solidFill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50000"/>
              </a:lnSpc>
            </a:pPr>
            <a:r>
              <a:rPr lang="bs-Cyrl-BA" sz="2400" b="1" dirty="0">
                <a:latin typeface="Times New Roman"/>
                <a:cs typeface="Times New Roman"/>
              </a:rPr>
              <a:t>Знање -</a:t>
            </a:r>
            <a:r>
              <a:rPr lang="bs-Cyrl-BA" sz="2400" dirty="0">
                <a:latin typeface="Times New Roman"/>
                <a:cs typeface="Times New Roman"/>
              </a:rPr>
              <a:t> дефиниши, састави, запамти, именуј, забиљежи, понови, присјети се, извјештавај...</a:t>
            </a:r>
            <a:endParaRPr lang="bs-Cyrl-BA" sz="2000" dirty="0"/>
          </a:p>
          <a:p>
            <a:pPr>
              <a:lnSpc>
                <a:spcPct val="150000"/>
              </a:lnSpc>
            </a:pPr>
            <a:r>
              <a:rPr lang="bs-Cyrl-BA" sz="2400" b="1" dirty="0">
                <a:latin typeface="Times New Roman"/>
                <a:ea typeface="+mn-lt"/>
                <a:cs typeface="Times New Roman"/>
              </a:rPr>
              <a:t>Разумијевање - </a:t>
            </a:r>
            <a:r>
              <a:rPr lang="bs-Cyrl-BA" sz="2400" dirty="0">
                <a:latin typeface="Times New Roman"/>
                <a:ea typeface="+mn-lt"/>
                <a:cs typeface="Times New Roman"/>
              </a:rPr>
              <a:t> опиши, објасни, идентификуј, препознај, расправљај, смјести...</a:t>
            </a:r>
            <a:endParaRPr lang="bs-Cyrl-BA" sz="2000" dirty="0">
              <a:latin typeface="Times New Roman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bs-Cyrl-BA" sz="2400" b="1" dirty="0">
                <a:latin typeface="Times New Roman"/>
                <a:ea typeface="+mn-lt"/>
                <a:cs typeface="Times New Roman"/>
              </a:rPr>
              <a:t>Примјена -</a:t>
            </a:r>
            <a:r>
              <a:rPr lang="bs-Cyrl-BA" sz="2400" dirty="0">
                <a:latin typeface="Times New Roman"/>
                <a:ea typeface="+mn-lt"/>
                <a:cs typeface="Times New Roman"/>
              </a:rPr>
              <a:t> протумачи, прикажи, преведи, изведи, вјежбај...</a:t>
            </a:r>
            <a:endParaRPr lang="bs-Cyrl-BA" sz="2000" dirty="0">
              <a:latin typeface="Times New Roman"/>
              <a:ea typeface="+mn-lt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bs-Cyrl-BA" sz="2400" b="1" dirty="0">
                <a:latin typeface="Times New Roman"/>
                <a:ea typeface="+mn-lt"/>
                <a:cs typeface="Times New Roman"/>
              </a:rPr>
              <a:t>Анализа -</a:t>
            </a:r>
            <a:r>
              <a:rPr lang="bs-Cyrl-BA" sz="2400" dirty="0">
                <a:latin typeface="Times New Roman"/>
                <a:ea typeface="+mn-lt"/>
                <a:cs typeface="Times New Roman"/>
              </a:rPr>
              <a:t> направи дијаграм, расправљај, упореди, ријеши , експериментиши...</a:t>
            </a:r>
            <a:endParaRPr lang="bs-Cyrl-BA" sz="2000" dirty="0">
              <a:latin typeface="Times New Roman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bs-Cyrl-BA" sz="2400" b="1" dirty="0">
                <a:latin typeface="Times New Roman"/>
                <a:ea typeface="+mn-lt"/>
                <a:cs typeface="Times New Roman"/>
              </a:rPr>
              <a:t>Синтеза -</a:t>
            </a:r>
            <a:r>
              <a:rPr lang="bs-Cyrl-BA" sz="2400" dirty="0">
                <a:latin typeface="Times New Roman"/>
                <a:ea typeface="+mn-lt"/>
                <a:cs typeface="Times New Roman"/>
              </a:rPr>
              <a:t> предложи, креирај, састави, класификуј, припреми, формулиши, организуј...</a:t>
            </a:r>
            <a:endParaRPr lang="bs-Cyrl-BA" sz="2000" dirty="0">
              <a:latin typeface="Times New Roman"/>
              <a:ea typeface="+mn-lt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bs-Cyrl-BA" sz="2400" b="1" dirty="0">
                <a:latin typeface="Times New Roman"/>
                <a:ea typeface="+mn-lt"/>
                <a:cs typeface="Times New Roman"/>
              </a:rPr>
              <a:t>Евалуација -</a:t>
            </a:r>
            <a:r>
              <a:rPr lang="bs-Cyrl-BA" sz="2400" dirty="0">
                <a:latin typeface="Times New Roman"/>
                <a:ea typeface="+mn-lt"/>
                <a:cs typeface="Times New Roman"/>
              </a:rPr>
              <a:t> процијени, рангирај, вреднуј, одреди приоритете, измјери, изабери</a:t>
            </a:r>
            <a:r>
              <a:rPr lang="bs-Cyrl-BA" sz="2400" dirty="0" smtClean="0">
                <a:latin typeface="Times New Roman"/>
                <a:ea typeface="+mn-lt"/>
                <a:cs typeface="Times New Roman"/>
              </a:rPr>
              <a:t>...</a:t>
            </a:r>
            <a:endParaRPr lang="bs-Cyrl-BA" sz="2000" dirty="0">
              <a:latin typeface="Times New Roman"/>
              <a:ea typeface="+mn-lt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841499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blipFill rotWithShape="1">
          <a:blip r:embed="rId2">
            <a:duotone>
              <a:schemeClr val="bg2">
                <a:shade val="76000"/>
                <a:satMod val="180000"/>
              </a:schemeClr>
              <a:schemeClr val="bg2">
                <a:tint val="80000"/>
                <a:satMod val="120000"/>
                <a:lumMod val="180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Group 37">
            <a:extLst>
              <a:ext uri="{FF2B5EF4-FFF2-40B4-BE49-F238E27FC236}">
                <a16:creationId xmlns="" xmlns:a16="http://schemas.microsoft.com/office/drawing/2014/main" id="{08F94D66-27EC-4CB8-8226-D7F41C161863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GrpSpPr>
        <p:grpSpPr>
          <a:xfrm>
            <a:off x="546100" y="-4763"/>
            <a:ext cx="5014912" cy="6862763"/>
            <a:chOff x="2928938" y="-4763"/>
            <a:chExt cx="5014912" cy="6862763"/>
          </a:xfrm>
        </p:grpSpPr>
        <p:sp>
          <p:nvSpPr>
            <p:cNvPr id="39" name="Freeform 6">
              <a:extLst>
                <a:ext uri="{FF2B5EF4-FFF2-40B4-BE49-F238E27FC236}">
                  <a16:creationId xmlns="" xmlns:a16="http://schemas.microsoft.com/office/drawing/2014/main" id="{1A53964C-7D93-4C48-A4A6-C4C2C393C59D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>
              <a:off x="3367088" y="-4763"/>
              <a:ext cx="1063625" cy="2782888"/>
            </a:xfrm>
            <a:custGeom>
              <a:avLst/>
              <a:gdLst/>
              <a:ahLst/>
              <a:cxnLst/>
              <a:rect l="0" t="0" r="r" b="b"/>
              <a:pathLst>
                <a:path w="670" h="1753">
                  <a:moveTo>
                    <a:pt x="0" y="1696"/>
                  </a:moveTo>
                  <a:lnTo>
                    <a:pt x="225" y="1753"/>
                  </a:lnTo>
                  <a:lnTo>
                    <a:pt x="670" y="0"/>
                  </a:lnTo>
                  <a:lnTo>
                    <a:pt x="430" y="0"/>
                  </a:lnTo>
                  <a:lnTo>
                    <a:pt x="0" y="169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40" name="Freeform 7">
              <a:extLst>
                <a:ext uri="{FF2B5EF4-FFF2-40B4-BE49-F238E27FC236}">
                  <a16:creationId xmlns="" xmlns:a16="http://schemas.microsoft.com/office/drawing/2014/main" id="{9C944EEC-539E-4389-8785-58E65D04E8DC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>
              <a:off x="2928938" y="-4763"/>
              <a:ext cx="1035050" cy="2673350"/>
            </a:xfrm>
            <a:custGeom>
              <a:avLst/>
              <a:gdLst/>
              <a:ahLst/>
              <a:cxnLst/>
              <a:rect l="0" t="0" r="r" b="b"/>
              <a:pathLst>
                <a:path w="652" h="1684">
                  <a:moveTo>
                    <a:pt x="225" y="1684"/>
                  </a:moveTo>
                  <a:lnTo>
                    <a:pt x="652" y="0"/>
                  </a:lnTo>
                  <a:lnTo>
                    <a:pt x="411" y="0"/>
                  </a:lnTo>
                  <a:lnTo>
                    <a:pt x="0" y="1627"/>
                  </a:lnTo>
                  <a:lnTo>
                    <a:pt x="219" y="1681"/>
                  </a:lnTo>
                  <a:lnTo>
                    <a:pt x="225" y="1684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41" name="Freeform 9">
              <a:extLst>
                <a:ext uri="{FF2B5EF4-FFF2-40B4-BE49-F238E27FC236}">
                  <a16:creationId xmlns="" xmlns:a16="http://schemas.microsoft.com/office/drawing/2014/main" id="{7836EB7E-895C-4D68-B92E-312B371CBDBF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>
              <a:off x="2928938" y="2582862"/>
              <a:ext cx="2693987" cy="4275138"/>
            </a:xfrm>
            <a:custGeom>
              <a:avLst/>
              <a:gdLst/>
              <a:ahLst/>
              <a:cxnLst/>
              <a:rect l="0" t="0" r="r" b="b"/>
              <a:pathLst>
                <a:path w="1697" h="2693">
                  <a:moveTo>
                    <a:pt x="0" y="0"/>
                  </a:moveTo>
                  <a:lnTo>
                    <a:pt x="1622" y="2693"/>
                  </a:lnTo>
                  <a:lnTo>
                    <a:pt x="1697" y="26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42" name="Freeform 10">
              <a:extLst>
                <a:ext uri="{FF2B5EF4-FFF2-40B4-BE49-F238E27FC236}">
                  <a16:creationId xmlns="" xmlns:a16="http://schemas.microsoft.com/office/drawing/2014/main" id="{0F29242B-8CE7-4636-B326-4BEE42EB6D6F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>
              <a:off x="3371850" y="2692400"/>
              <a:ext cx="3332162" cy="4165600"/>
            </a:xfrm>
            <a:custGeom>
              <a:avLst/>
              <a:gdLst/>
              <a:ahLst/>
              <a:cxnLst/>
              <a:rect l="0" t="0" r="r" b="b"/>
              <a:pathLst>
                <a:path w="2099" h="2624">
                  <a:moveTo>
                    <a:pt x="2099" y="2624"/>
                  </a:moveTo>
                  <a:lnTo>
                    <a:pt x="0" y="0"/>
                  </a:lnTo>
                  <a:lnTo>
                    <a:pt x="2021" y="2624"/>
                  </a:lnTo>
                  <a:lnTo>
                    <a:pt x="2099" y="262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43" name="Freeform 11">
              <a:extLst>
                <a:ext uri="{FF2B5EF4-FFF2-40B4-BE49-F238E27FC236}">
                  <a16:creationId xmlns="" xmlns:a16="http://schemas.microsoft.com/office/drawing/2014/main" id="{4D0B8E9A-7727-4AD9-974E-8815F0B20EB4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>
              <a:off x="3367088" y="2687637"/>
              <a:ext cx="4576762" cy="4170363"/>
            </a:xfrm>
            <a:custGeom>
              <a:avLst/>
              <a:gdLst/>
              <a:ahLst/>
              <a:cxnLst/>
              <a:rect l="0" t="0" r="r" b="b"/>
              <a:pathLst>
                <a:path w="2883" h="2627">
                  <a:moveTo>
                    <a:pt x="0" y="0"/>
                  </a:moveTo>
                  <a:lnTo>
                    <a:pt x="3" y="3"/>
                  </a:lnTo>
                  <a:lnTo>
                    <a:pt x="2102" y="2627"/>
                  </a:lnTo>
                  <a:lnTo>
                    <a:pt x="2883" y="2627"/>
                  </a:lnTo>
                  <a:lnTo>
                    <a:pt x="225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44" name="Freeform 12">
              <a:extLst>
                <a:ext uri="{FF2B5EF4-FFF2-40B4-BE49-F238E27FC236}">
                  <a16:creationId xmlns="" xmlns:a16="http://schemas.microsoft.com/office/drawing/2014/main" id="{1CD6C65C-71BE-4549-926A-1C1135FD06DF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>
              <a:off x="2928938" y="2578100"/>
              <a:ext cx="3584575" cy="4279900"/>
            </a:xfrm>
            <a:custGeom>
              <a:avLst/>
              <a:gdLst/>
              <a:ahLst/>
              <a:cxnLst/>
              <a:rect l="0" t="0" r="r" b="b"/>
              <a:pathLst>
                <a:path w="2258" h="2696">
                  <a:moveTo>
                    <a:pt x="2258" y="2696"/>
                  </a:moveTo>
                  <a:lnTo>
                    <a:pt x="264" y="111"/>
                  </a:lnTo>
                  <a:lnTo>
                    <a:pt x="228" y="60"/>
                  </a:lnTo>
                  <a:lnTo>
                    <a:pt x="225" y="57"/>
                  </a:lnTo>
                  <a:lnTo>
                    <a:pt x="0" y="0"/>
                  </a:lnTo>
                  <a:lnTo>
                    <a:pt x="0" y="3"/>
                  </a:lnTo>
                  <a:lnTo>
                    <a:pt x="1697" y="2696"/>
                  </a:lnTo>
                  <a:lnTo>
                    <a:pt x="2258" y="269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4" name="Okvir za tekst 3">
            <a:extLst>
              <a:ext uri="{FF2B5EF4-FFF2-40B4-BE49-F238E27FC236}">
                <a16:creationId xmlns="" xmlns:a16="http://schemas.microsoft.com/office/drawing/2014/main" id="{96642F43-6EFA-4E69-9E30-0D1A3DD4CE12}"/>
              </a:ext>
            </a:extLst>
          </p:cNvPr>
          <p:cNvSpPr txBox="1"/>
          <p:nvPr/>
        </p:nvSpPr>
        <p:spPr>
          <a:xfrm>
            <a:off x="4046267" y="4740416"/>
            <a:ext cx="7413623" cy="1698249"/>
          </a:xfrm>
          <a:prstGeom prst="rect">
            <a:avLst/>
          </a:prstGeom>
        </p:spPr>
        <p:txBody>
          <a:bodyPr rot="0" spcFirstLastPara="0" vertOverflow="overflow" horzOverflow="overflow" vert="horz" lIns="91440" tIns="45720" rIns="9144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r" defTabSz="4572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3200">
                <a:ln w="3175" cmpd="sng">
                  <a:noFill/>
                </a:ln>
                <a:latin typeface="Times New Roman"/>
                <a:ea typeface="+mj-ea"/>
                <a:cs typeface="Times New Roman"/>
              </a:rPr>
              <a:t>Спорт </a:t>
            </a:r>
          </a:p>
          <a:p>
            <a:pPr algn="r" defTabSz="4572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3200">
                <a:ln w="3175" cmpd="sng">
                  <a:noFill/>
                </a:ln>
                <a:latin typeface="Times New Roman"/>
                <a:ea typeface="+mj-ea"/>
                <a:cs typeface="Times New Roman"/>
              </a:rPr>
              <a:t>у настави физичког </a:t>
            </a:r>
          </a:p>
          <a:p>
            <a:pPr algn="r" defTabSz="4572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3200">
                <a:ln w="3175" cmpd="sng">
                  <a:noFill/>
                </a:ln>
                <a:latin typeface="Times New Roman"/>
                <a:ea typeface="+mj-ea"/>
                <a:cs typeface="Times New Roman"/>
              </a:rPr>
              <a:t>и здравственог васпитања и  </a:t>
            </a:r>
          </a:p>
          <a:p>
            <a:pPr algn="r" defTabSz="4572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3200">
                <a:ln w="3175" cmpd="sng">
                  <a:noFill/>
                </a:ln>
                <a:latin typeface="Times New Roman"/>
                <a:ea typeface="+mj-ea"/>
                <a:cs typeface="Times New Roman"/>
              </a:rPr>
              <a:t>петнаестоминутно вјежбање</a:t>
            </a:r>
          </a:p>
        </p:txBody>
      </p:sp>
      <p:sp>
        <p:nvSpPr>
          <p:cNvPr id="36" name="Rounded Rectangle 6">
            <a:extLst>
              <a:ext uri="{FF2B5EF4-FFF2-40B4-BE49-F238E27FC236}">
                <a16:creationId xmlns="" xmlns:a16="http://schemas.microsoft.com/office/drawing/2014/main" id="{56E390B6-47E3-4ADD-9C03-196F64347A07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3718560" y="609600"/>
            <a:ext cx="7833360" cy="3633216"/>
          </a:xfrm>
          <a:prstGeom prst="roundRect">
            <a:avLst>
              <a:gd name="adj" fmla="val 4834"/>
            </a:avLst>
          </a:prstGeom>
          <a:solidFill>
            <a:schemeClr val="bg1"/>
          </a:solidFill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Slika 5" descr="Slika na kojoj se nalazi osoba, otvoreni prostor, devojka, malo&#10;&#10;Opis je automatski generisan">
            <a:extLst>
              <a:ext uri="{FF2B5EF4-FFF2-40B4-BE49-F238E27FC236}">
                <a16:creationId xmlns="" xmlns:a16="http://schemas.microsoft.com/office/drawing/2014/main" id="{D36C1454-4660-4A85-A42F-934481C5798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822" r="1401" b="-1"/>
          <a:stretch/>
        </p:blipFill>
        <p:spPr>
          <a:xfrm>
            <a:off x="4045131" y="975360"/>
            <a:ext cx="7175863" cy="2947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6351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ela 4">
            <a:extLst>
              <a:ext uri="{FF2B5EF4-FFF2-40B4-BE49-F238E27FC236}">
                <a16:creationId xmlns="" xmlns:a16="http://schemas.microsoft.com/office/drawing/2014/main" id="{7C4F3E35-D0BB-4B33-9061-8E61AA32DD5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69000281"/>
              </p:ext>
            </p:extLst>
          </p:nvPr>
        </p:nvGraphicFramePr>
        <p:xfrm>
          <a:off x="2099094" y="316302"/>
          <a:ext cx="9579426" cy="57627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2520">
                  <a:extLst>
                    <a:ext uri="{9D8B030D-6E8A-4147-A177-3AD203B41FA5}">
                      <a16:colId xmlns="" xmlns:a16="http://schemas.microsoft.com/office/drawing/2014/main" val="2263819548"/>
                    </a:ext>
                  </a:extLst>
                </a:gridCol>
                <a:gridCol w="7015478">
                  <a:extLst>
                    <a:ext uri="{9D8B030D-6E8A-4147-A177-3AD203B41FA5}">
                      <a16:colId xmlns="" xmlns:a16="http://schemas.microsoft.com/office/drawing/2014/main" val="3535262409"/>
                    </a:ext>
                  </a:extLst>
                </a:gridCol>
                <a:gridCol w="1451428">
                  <a:extLst>
                    <a:ext uri="{9D8B030D-6E8A-4147-A177-3AD203B41FA5}">
                      <a16:colId xmlns="" xmlns:a16="http://schemas.microsoft.com/office/drawing/2014/main" val="3421467817"/>
                    </a:ext>
                  </a:extLst>
                </a:gridCol>
              </a:tblGrid>
              <a:tr h="1587576">
                <a:tc>
                  <a:txBody>
                    <a:bodyPr/>
                    <a:lstStyle/>
                    <a:p>
                      <a:r>
                        <a:rPr lang="bs-Cyrl-BA" sz="200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/>
                        </a:rPr>
                        <a:t>Редни број </a:t>
                      </a:r>
                    </a:p>
                    <a:p>
                      <a:r>
                        <a:rPr lang="bs-Cyrl-BA" sz="200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/>
                        </a:rPr>
                        <a:t>  </a:t>
                      </a: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BA" sz="200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/>
                        </a:rPr>
                        <a:t>Наставна тема </a:t>
                      </a: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bs-Cyrl-BA" sz="200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/>
                        </a:rPr>
                        <a:t>Оквирни број часова </a:t>
                      </a: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698935717"/>
                  </a:ext>
                </a:extLst>
              </a:tr>
              <a:tr h="405714">
                <a:tc>
                  <a:txBody>
                    <a:bodyPr/>
                    <a:lstStyle/>
                    <a:p>
                      <a:r>
                        <a:rPr lang="bs-Cyrl-BA" sz="2000">
                          <a:latin typeface="Times New Roman"/>
                        </a:rPr>
                        <a:t>1. </a:t>
                      </a: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sr-Cyrl-BA" sz="2000">
                          <a:latin typeface="Times New Roman"/>
                        </a:rPr>
                        <a:t>Праћење раста и развоја </a:t>
                      </a: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sr-Cyrl-BA" sz="2000">
                          <a:latin typeface="Times New Roman"/>
                        </a:rPr>
                        <a:t>6 </a:t>
                      </a: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42723027"/>
                  </a:ext>
                </a:extLst>
              </a:tr>
              <a:tr h="687949">
                <a:tc>
                  <a:txBody>
                    <a:bodyPr/>
                    <a:lstStyle/>
                    <a:p>
                      <a:r>
                        <a:rPr lang="bs-Cyrl-BA" sz="2000">
                          <a:latin typeface="Times New Roman"/>
                        </a:rPr>
                        <a:t>2. </a:t>
                      </a: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sr-Cyrl-BA" sz="2000" b="0">
                          <a:latin typeface="Times New Roman"/>
                        </a:rPr>
                        <a:t>Природни облици кретања и превентивно корективно вјежбање </a:t>
                      </a: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sr-Cyrl-BA" sz="2000">
                          <a:latin typeface="Times New Roman"/>
                        </a:rPr>
                        <a:t>7 </a:t>
                      </a: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128780668"/>
                  </a:ext>
                </a:extLst>
              </a:tr>
              <a:tr h="440992">
                <a:tc>
                  <a:txBody>
                    <a:bodyPr/>
                    <a:lstStyle/>
                    <a:p>
                      <a:r>
                        <a:rPr lang="bs-Cyrl-BA" sz="2000">
                          <a:latin typeface="Times New Roman"/>
                        </a:rPr>
                        <a:t>3. </a:t>
                      </a: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sr-Cyrl-BA" sz="2000" b="0">
                          <a:latin typeface="Times New Roman"/>
                        </a:rPr>
                        <a:t>Елементарне игре и  превентивно корективно вјежбање </a:t>
                      </a: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sr-Cyrl-BA" sz="2000">
                          <a:latin typeface="Times New Roman"/>
                        </a:rPr>
                        <a:t>10 </a:t>
                      </a: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442817107"/>
                  </a:ext>
                </a:extLst>
              </a:tr>
              <a:tr h="687949">
                <a:tc>
                  <a:txBody>
                    <a:bodyPr/>
                    <a:lstStyle/>
                    <a:p>
                      <a:r>
                        <a:rPr lang="bs-Cyrl-BA" sz="2000" b="1">
                          <a:latin typeface="Times New Roman"/>
                        </a:rPr>
                        <a:t>4. </a:t>
                      </a: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sr-Cyrl-BA" sz="2000" b="1">
                          <a:latin typeface="Times New Roman"/>
                        </a:rPr>
                        <a:t>Базичне спортске активности из гимнастике и превентивно корективно вјежбање  </a:t>
                      </a: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sr-Cyrl-BA" sz="2000" b="1">
                          <a:latin typeface="Times New Roman"/>
                        </a:rPr>
                        <a:t>20 </a:t>
                      </a: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1002443"/>
                  </a:ext>
                </a:extLst>
              </a:tr>
              <a:tr h="687949">
                <a:tc>
                  <a:txBody>
                    <a:bodyPr/>
                    <a:lstStyle/>
                    <a:p>
                      <a:r>
                        <a:rPr lang="bs-Cyrl-BA" sz="2000" b="1">
                          <a:latin typeface="Times New Roman"/>
                        </a:rPr>
                        <a:t>5. </a:t>
                      </a: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sr-Cyrl-BA" sz="2000" b="1">
                          <a:latin typeface="Times New Roman"/>
                        </a:rPr>
                        <a:t>Базичне спортске активности из атлетике и превентивно корективно вјежбање  </a:t>
                      </a: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sr-Cyrl-BA" sz="2000" b="1">
                          <a:latin typeface="Times New Roman"/>
                        </a:rPr>
                        <a:t>20 </a:t>
                      </a: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675523212"/>
                  </a:ext>
                </a:extLst>
              </a:tr>
              <a:tr h="423354">
                <a:tc>
                  <a:txBody>
                    <a:bodyPr/>
                    <a:lstStyle/>
                    <a:p>
                      <a:r>
                        <a:rPr lang="bs-Cyrl-BA" sz="2000">
                          <a:latin typeface="Times New Roman"/>
                        </a:rPr>
                        <a:t>6. </a:t>
                      </a: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sr-Cyrl-BA" sz="2000">
                          <a:latin typeface="Times New Roman"/>
                        </a:rPr>
                        <a:t>Игре на отвореном  </a:t>
                      </a: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sr-Cyrl-BA" sz="2000">
                          <a:latin typeface="Times New Roman"/>
                        </a:rPr>
                        <a:t>15 </a:t>
                      </a: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458191901"/>
                  </a:ext>
                </a:extLst>
              </a:tr>
              <a:tr h="388073">
                <a:tc>
                  <a:txBody>
                    <a:bodyPr/>
                    <a:lstStyle/>
                    <a:p>
                      <a:r>
                        <a:rPr lang="bs-Cyrl-BA" sz="2000">
                          <a:latin typeface="Times New Roman"/>
                        </a:rPr>
                        <a:t>7. </a:t>
                      </a: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sr-Cyrl-BA" sz="2000" b="0">
                          <a:latin typeface="Times New Roman"/>
                        </a:rPr>
                        <a:t>Фудбал (основни технички елементи)  </a:t>
                      </a: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sr-Cyrl-BA" sz="2000">
                          <a:latin typeface="Times New Roman"/>
                        </a:rPr>
                        <a:t>15 </a:t>
                      </a: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2522991"/>
                  </a:ext>
                </a:extLst>
              </a:tr>
              <a:tr h="405714">
                <a:tc>
                  <a:txBody>
                    <a:bodyPr/>
                    <a:lstStyle/>
                    <a:p>
                      <a:r>
                        <a:rPr lang="bs-Cyrl-BA" sz="2000">
                          <a:latin typeface="Times New Roman"/>
                        </a:rPr>
                        <a:t>8. </a:t>
                      </a: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sr-Cyrl-BA" sz="2000" b="0">
                          <a:latin typeface="Times New Roman"/>
                        </a:rPr>
                        <a:t>Рукомет (основни технички елементи)  </a:t>
                      </a: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sr-Cyrl-BA" sz="2000">
                          <a:latin typeface="Times New Roman"/>
                        </a:rPr>
                        <a:t>15 </a:t>
                      </a: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23370969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24300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blipFill rotWithShape="1">
          <a:blip r:embed="rId2">
            <a:duotone>
              <a:schemeClr val="bg2">
                <a:shade val="76000"/>
                <a:satMod val="180000"/>
              </a:schemeClr>
              <a:schemeClr val="bg2">
                <a:tint val="80000"/>
                <a:satMod val="120000"/>
                <a:lumMod val="180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>
            <a:extLst>
              <a:ext uri="{FF2B5EF4-FFF2-40B4-BE49-F238E27FC236}">
                <a16:creationId xmlns="" xmlns:a16="http://schemas.microsoft.com/office/drawing/2014/main" id="{08F94D66-27EC-4CB8-8226-D7F41C161863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GrpSpPr>
        <p:grpSpPr>
          <a:xfrm>
            <a:off x="546100" y="-4763"/>
            <a:ext cx="5014912" cy="6862763"/>
            <a:chOff x="2928938" y="-4763"/>
            <a:chExt cx="5014912" cy="6862763"/>
          </a:xfrm>
        </p:grpSpPr>
        <p:sp>
          <p:nvSpPr>
            <p:cNvPr id="12" name="Freeform 6">
              <a:extLst>
                <a:ext uri="{FF2B5EF4-FFF2-40B4-BE49-F238E27FC236}">
                  <a16:creationId xmlns="" xmlns:a16="http://schemas.microsoft.com/office/drawing/2014/main" id="{1A53964C-7D93-4C48-A4A6-C4C2C393C59D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>
              <a:off x="3367088" y="-4763"/>
              <a:ext cx="1063625" cy="2782888"/>
            </a:xfrm>
            <a:custGeom>
              <a:avLst/>
              <a:gdLst/>
              <a:ahLst/>
              <a:cxnLst/>
              <a:rect l="0" t="0" r="r" b="b"/>
              <a:pathLst>
                <a:path w="670" h="1753">
                  <a:moveTo>
                    <a:pt x="0" y="1696"/>
                  </a:moveTo>
                  <a:lnTo>
                    <a:pt x="225" y="1753"/>
                  </a:lnTo>
                  <a:lnTo>
                    <a:pt x="670" y="0"/>
                  </a:lnTo>
                  <a:lnTo>
                    <a:pt x="430" y="0"/>
                  </a:lnTo>
                  <a:lnTo>
                    <a:pt x="0" y="169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13" name="Freeform 7">
              <a:extLst>
                <a:ext uri="{FF2B5EF4-FFF2-40B4-BE49-F238E27FC236}">
                  <a16:creationId xmlns="" xmlns:a16="http://schemas.microsoft.com/office/drawing/2014/main" id="{9C944EEC-539E-4389-8785-58E65D04E8DC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>
              <a:off x="2928938" y="-4763"/>
              <a:ext cx="1035050" cy="2673350"/>
            </a:xfrm>
            <a:custGeom>
              <a:avLst/>
              <a:gdLst/>
              <a:ahLst/>
              <a:cxnLst/>
              <a:rect l="0" t="0" r="r" b="b"/>
              <a:pathLst>
                <a:path w="652" h="1684">
                  <a:moveTo>
                    <a:pt x="225" y="1684"/>
                  </a:moveTo>
                  <a:lnTo>
                    <a:pt x="652" y="0"/>
                  </a:lnTo>
                  <a:lnTo>
                    <a:pt x="411" y="0"/>
                  </a:lnTo>
                  <a:lnTo>
                    <a:pt x="0" y="1627"/>
                  </a:lnTo>
                  <a:lnTo>
                    <a:pt x="219" y="1681"/>
                  </a:lnTo>
                  <a:lnTo>
                    <a:pt x="225" y="1684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14" name="Freeform 9">
              <a:extLst>
                <a:ext uri="{FF2B5EF4-FFF2-40B4-BE49-F238E27FC236}">
                  <a16:creationId xmlns="" xmlns:a16="http://schemas.microsoft.com/office/drawing/2014/main" id="{7836EB7E-895C-4D68-B92E-312B371CBDBF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>
              <a:off x="2928938" y="2582862"/>
              <a:ext cx="2693987" cy="4275138"/>
            </a:xfrm>
            <a:custGeom>
              <a:avLst/>
              <a:gdLst/>
              <a:ahLst/>
              <a:cxnLst/>
              <a:rect l="0" t="0" r="r" b="b"/>
              <a:pathLst>
                <a:path w="1697" h="2693">
                  <a:moveTo>
                    <a:pt x="0" y="0"/>
                  </a:moveTo>
                  <a:lnTo>
                    <a:pt x="1622" y="2693"/>
                  </a:lnTo>
                  <a:lnTo>
                    <a:pt x="1697" y="26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15" name="Freeform 10">
              <a:extLst>
                <a:ext uri="{FF2B5EF4-FFF2-40B4-BE49-F238E27FC236}">
                  <a16:creationId xmlns="" xmlns:a16="http://schemas.microsoft.com/office/drawing/2014/main" id="{0F29242B-8CE7-4636-B326-4BEE42EB6D6F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>
              <a:off x="3371850" y="2692400"/>
              <a:ext cx="3332162" cy="4165600"/>
            </a:xfrm>
            <a:custGeom>
              <a:avLst/>
              <a:gdLst/>
              <a:ahLst/>
              <a:cxnLst/>
              <a:rect l="0" t="0" r="r" b="b"/>
              <a:pathLst>
                <a:path w="2099" h="2624">
                  <a:moveTo>
                    <a:pt x="2099" y="2624"/>
                  </a:moveTo>
                  <a:lnTo>
                    <a:pt x="0" y="0"/>
                  </a:lnTo>
                  <a:lnTo>
                    <a:pt x="2021" y="2624"/>
                  </a:lnTo>
                  <a:lnTo>
                    <a:pt x="2099" y="262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16" name="Freeform 11">
              <a:extLst>
                <a:ext uri="{FF2B5EF4-FFF2-40B4-BE49-F238E27FC236}">
                  <a16:creationId xmlns="" xmlns:a16="http://schemas.microsoft.com/office/drawing/2014/main" id="{4D0B8E9A-7727-4AD9-974E-8815F0B20EB4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>
              <a:off x="3367088" y="2687637"/>
              <a:ext cx="4576762" cy="4170363"/>
            </a:xfrm>
            <a:custGeom>
              <a:avLst/>
              <a:gdLst/>
              <a:ahLst/>
              <a:cxnLst/>
              <a:rect l="0" t="0" r="r" b="b"/>
              <a:pathLst>
                <a:path w="2883" h="2627">
                  <a:moveTo>
                    <a:pt x="0" y="0"/>
                  </a:moveTo>
                  <a:lnTo>
                    <a:pt x="3" y="3"/>
                  </a:lnTo>
                  <a:lnTo>
                    <a:pt x="2102" y="2627"/>
                  </a:lnTo>
                  <a:lnTo>
                    <a:pt x="2883" y="2627"/>
                  </a:lnTo>
                  <a:lnTo>
                    <a:pt x="225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17" name="Freeform 12">
              <a:extLst>
                <a:ext uri="{FF2B5EF4-FFF2-40B4-BE49-F238E27FC236}">
                  <a16:creationId xmlns="" xmlns:a16="http://schemas.microsoft.com/office/drawing/2014/main" id="{1CD6C65C-71BE-4549-926A-1C1135FD06DF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>
              <a:off x="2928938" y="2578100"/>
              <a:ext cx="3584575" cy="4279900"/>
            </a:xfrm>
            <a:custGeom>
              <a:avLst/>
              <a:gdLst/>
              <a:ahLst/>
              <a:cxnLst/>
              <a:rect l="0" t="0" r="r" b="b"/>
              <a:pathLst>
                <a:path w="2258" h="2696">
                  <a:moveTo>
                    <a:pt x="2258" y="2696"/>
                  </a:moveTo>
                  <a:lnTo>
                    <a:pt x="264" y="111"/>
                  </a:lnTo>
                  <a:lnTo>
                    <a:pt x="228" y="60"/>
                  </a:lnTo>
                  <a:lnTo>
                    <a:pt x="225" y="57"/>
                  </a:lnTo>
                  <a:lnTo>
                    <a:pt x="0" y="0"/>
                  </a:lnTo>
                  <a:lnTo>
                    <a:pt x="0" y="3"/>
                  </a:lnTo>
                  <a:lnTo>
                    <a:pt x="1697" y="2696"/>
                  </a:lnTo>
                  <a:lnTo>
                    <a:pt x="2258" y="269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 useBgFill="1">
        <p:nvSpPr>
          <p:cNvPr id="19" name="Rectangle 18">
            <a:extLst>
              <a:ext uri="{FF2B5EF4-FFF2-40B4-BE49-F238E27FC236}">
                <a16:creationId xmlns="" xmlns:a16="http://schemas.microsoft.com/office/drawing/2014/main" id="{E58348C3-6249-4952-AA86-C63DB35EA9F2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1" name="Group 20">
            <a:extLst>
              <a:ext uri="{FF2B5EF4-FFF2-40B4-BE49-F238E27FC236}">
                <a16:creationId xmlns="" xmlns:a16="http://schemas.microsoft.com/office/drawing/2014/main" id="{DE6174AD-DBB0-43E6-98C2-738DB3A15244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GrpSpPr>
        <p:grpSpPr>
          <a:xfrm>
            <a:off x="2959100" y="-4763"/>
            <a:ext cx="5014912" cy="6862763"/>
            <a:chOff x="2928938" y="-4763"/>
            <a:chExt cx="5014912" cy="6862763"/>
          </a:xfrm>
        </p:grpSpPr>
        <p:sp>
          <p:nvSpPr>
            <p:cNvPr id="22" name="Freeform 6">
              <a:extLst>
                <a:ext uri="{FF2B5EF4-FFF2-40B4-BE49-F238E27FC236}">
                  <a16:creationId xmlns="" xmlns:a16="http://schemas.microsoft.com/office/drawing/2014/main" id="{50A59800-3661-4778-9D8A-F816C85C41D1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>
              <a:off x="3367088" y="-4763"/>
              <a:ext cx="1063625" cy="2782888"/>
            </a:xfrm>
            <a:custGeom>
              <a:avLst/>
              <a:gdLst/>
              <a:ahLst/>
              <a:cxnLst/>
              <a:rect l="0" t="0" r="r" b="b"/>
              <a:pathLst>
                <a:path w="670" h="1753">
                  <a:moveTo>
                    <a:pt x="0" y="1696"/>
                  </a:moveTo>
                  <a:lnTo>
                    <a:pt x="225" y="1753"/>
                  </a:lnTo>
                  <a:lnTo>
                    <a:pt x="670" y="0"/>
                  </a:lnTo>
                  <a:lnTo>
                    <a:pt x="430" y="0"/>
                  </a:lnTo>
                  <a:lnTo>
                    <a:pt x="0" y="169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23" name="Freeform 7">
              <a:extLst>
                <a:ext uri="{FF2B5EF4-FFF2-40B4-BE49-F238E27FC236}">
                  <a16:creationId xmlns="" xmlns:a16="http://schemas.microsoft.com/office/drawing/2014/main" id="{7A810977-C816-4698-B7E7-0E6BDED794A1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>
              <a:off x="2928938" y="-4763"/>
              <a:ext cx="1035050" cy="2673350"/>
            </a:xfrm>
            <a:custGeom>
              <a:avLst/>
              <a:gdLst/>
              <a:ahLst/>
              <a:cxnLst/>
              <a:rect l="0" t="0" r="r" b="b"/>
              <a:pathLst>
                <a:path w="652" h="1684">
                  <a:moveTo>
                    <a:pt x="225" y="1684"/>
                  </a:moveTo>
                  <a:lnTo>
                    <a:pt x="652" y="0"/>
                  </a:lnTo>
                  <a:lnTo>
                    <a:pt x="411" y="0"/>
                  </a:lnTo>
                  <a:lnTo>
                    <a:pt x="0" y="1627"/>
                  </a:lnTo>
                  <a:lnTo>
                    <a:pt x="219" y="1681"/>
                  </a:lnTo>
                  <a:lnTo>
                    <a:pt x="225" y="1684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24" name="Freeform 9">
              <a:extLst>
                <a:ext uri="{FF2B5EF4-FFF2-40B4-BE49-F238E27FC236}">
                  <a16:creationId xmlns="" xmlns:a16="http://schemas.microsoft.com/office/drawing/2014/main" id="{181E4B1B-2437-4A14-8927-817FC7AED67F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>
              <a:off x="2928938" y="2582862"/>
              <a:ext cx="2693987" cy="4275138"/>
            </a:xfrm>
            <a:custGeom>
              <a:avLst/>
              <a:gdLst/>
              <a:ahLst/>
              <a:cxnLst/>
              <a:rect l="0" t="0" r="r" b="b"/>
              <a:pathLst>
                <a:path w="1697" h="2693">
                  <a:moveTo>
                    <a:pt x="0" y="0"/>
                  </a:moveTo>
                  <a:lnTo>
                    <a:pt x="1622" y="2693"/>
                  </a:lnTo>
                  <a:lnTo>
                    <a:pt x="1697" y="26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25" name="Freeform 10">
              <a:extLst>
                <a:ext uri="{FF2B5EF4-FFF2-40B4-BE49-F238E27FC236}">
                  <a16:creationId xmlns="" xmlns:a16="http://schemas.microsoft.com/office/drawing/2014/main" id="{3F98AD26-9FF7-44EA-B876-9C857F8ED970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>
              <a:off x="3371850" y="2692400"/>
              <a:ext cx="3332162" cy="4165600"/>
            </a:xfrm>
            <a:custGeom>
              <a:avLst/>
              <a:gdLst/>
              <a:ahLst/>
              <a:cxnLst/>
              <a:rect l="0" t="0" r="r" b="b"/>
              <a:pathLst>
                <a:path w="2099" h="2624">
                  <a:moveTo>
                    <a:pt x="2099" y="2624"/>
                  </a:moveTo>
                  <a:lnTo>
                    <a:pt x="0" y="0"/>
                  </a:lnTo>
                  <a:lnTo>
                    <a:pt x="2021" y="2624"/>
                  </a:lnTo>
                  <a:lnTo>
                    <a:pt x="2099" y="262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26" name="Freeform 11">
              <a:extLst>
                <a:ext uri="{FF2B5EF4-FFF2-40B4-BE49-F238E27FC236}">
                  <a16:creationId xmlns="" xmlns:a16="http://schemas.microsoft.com/office/drawing/2014/main" id="{32EBB12A-A9CE-446F-9462-15DAC0D0FA52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>
              <a:off x="3367088" y="2687637"/>
              <a:ext cx="4576762" cy="4170363"/>
            </a:xfrm>
            <a:custGeom>
              <a:avLst/>
              <a:gdLst/>
              <a:ahLst/>
              <a:cxnLst/>
              <a:rect l="0" t="0" r="r" b="b"/>
              <a:pathLst>
                <a:path w="2883" h="2627">
                  <a:moveTo>
                    <a:pt x="0" y="0"/>
                  </a:moveTo>
                  <a:lnTo>
                    <a:pt x="3" y="3"/>
                  </a:lnTo>
                  <a:lnTo>
                    <a:pt x="2102" y="2627"/>
                  </a:lnTo>
                  <a:lnTo>
                    <a:pt x="2883" y="2627"/>
                  </a:lnTo>
                  <a:lnTo>
                    <a:pt x="225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27" name="Freeform 12">
              <a:extLst>
                <a:ext uri="{FF2B5EF4-FFF2-40B4-BE49-F238E27FC236}">
                  <a16:creationId xmlns="" xmlns:a16="http://schemas.microsoft.com/office/drawing/2014/main" id="{85925599-F99B-48E5-A384-76136C0818B7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>
              <a:off x="2928938" y="2578100"/>
              <a:ext cx="3584575" cy="4279900"/>
            </a:xfrm>
            <a:custGeom>
              <a:avLst/>
              <a:gdLst/>
              <a:ahLst/>
              <a:cxnLst/>
              <a:rect l="0" t="0" r="r" b="b"/>
              <a:pathLst>
                <a:path w="2258" h="2696">
                  <a:moveTo>
                    <a:pt x="2258" y="2696"/>
                  </a:moveTo>
                  <a:lnTo>
                    <a:pt x="264" y="111"/>
                  </a:lnTo>
                  <a:lnTo>
                    <a:pt x="228" y="60"/>
                  </a:lnTo>
                  <a:lnTo>
                    <a:pt x="225" y="57"/>
                  </a:lnTo>
                  <a:lnTo>
                    <a:pt x="0" y="0"/>
                  </a:lnTo>
                  <a:lnTo>
                    <a:pt x="0" y="3"/>
                  </a:lnTo>
                  <a:lnTo>
                    <a:pt x="1697" y="2696"/>
                  </a:lnTo>
                  <a:lnTo>
                    <a:pt x="2258" y="269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pic>
        <p:nvPicPr>
          <p:cNvPr id="6" name="Slika 6" descr="Slika na kojoj se nalazi osoba, polaganje&#10;&#10;Opis je automatski generisan">
            <a:extLst>
              <a:ext uri="{FF2B5EF4-FFF2-40B4-BE49-F238E27FC236}">
                <a16:creationId xmlns="" xmlns:a16="http://schemas.microsoft.com/office/drawing/2014/main" id="{4F17F649-5939-40DD-A2EE-D08E40CD448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5752" r="15820" b="8334"/>
          <a:stretch/>
        </p:blipFill>
        <p:spPr>
          <a:xfrm>
            <a:off x="20" y="10"/>
            <a:ext cx="5448280" cy="6857990"/>
          </a:xfrm>
          <a:custGeom>
            <a:avLst/>
            <a:gdLst/>
            <a:ahLst/>
            <a:cxnLst/>
            <a:rect l="l" t="t" r="r" b="b"/>
            <a:pathLst>
              <a:path w="5448300" h="6858000">
                <a:moveTo>
                  <a:pt x="0" y="0"/>
                </a:moveTo>
                <a:lnTo>
                  <a:pt x="3513666" y="0"/>
                </a:lnTo>
                <a:lnTo>
                  <a:pt x="2861733" y="2548466"/>
                </a:lnTo>
                <a:lnTo>
                  <a:pt x="5448300" y="6853767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ln w="38100">
            <a:noFill/>
          </a:ln>
          <a:effectLst/>
        </p:spPr>
      </p:pic>
      <p:sp>
        <p:nvSpPr>
          <p:cNvPr id="28" name="TextBox 1">
            <a:extLst>
              <a:ext uri="{FF2B5EF4-FFF2-40B4-BE49-F238E27FC236}">
                <a16:creationId xmlns="" xmlns:a16="http://schemas.microsoft.com/office/drawing/2014/main" id="{CA1D10F3-AD1A-4F98-8DCC-9766E77CFF69}"/>
              </a:ext>
            </a:extLst>
          </p:cNvPr>
          <p:cNvSpPr txBox="1"/>
          <p:nvPr/>
        </p:nvSpPr>
        <p:spPr>
          <a:xfrm>
            <a:off x="4672642" y="176955"/>
            <a:ext cx="8247907" cy="1164626"/>
          </a:xfrm>
          <a:prstGeom prst="rect">
            <a:avLst/>
          </a:prstGeom>
        </p:spPr>
        <p:txBody>
          <a:bodyPr rot="0" spcFirstLastPara="0" vert="horz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sr-Latn-R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14300">
              <a:lnSpc>
                <a:spcPct val="90000"/>
              </a:lnSpc>
              <a:spcAft>
                <a:spcPts val="600"/>
              </a:spcAft>
            </a:pPr>
            <a:r>
              <a:rPr lang="en-US" sz="2000" b="1" err="1">
                <a:solidFill>
                  <a:srgbClr val="0C0C0C"/>
                </a:solidFill>
                <a:latin typeface="Times New Roman"/>
                <a:cs typeface="Times New Roman"/>
              </a:rPr>
              <a:t>Базичне</a:t>
            </a:r>
            <a:r>
              <a:rPr lang="en-US" sz="2000" b="1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lang="en-US" sz="2000" b="1" err="1">
                <a:solidFill>
                  <a:srgbClr val="0C0C0C"/>
                </a:solidFill>
                <a:latin typeface="Times New Roman"/>
                <a:cs typeface="Times New Roman"/>
              </a:rPr>
              <a:t>спортске</a:t>
            </a:r>
            <a:r>
              <a:rPr lang="en-US" sz="2000" b="1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lang="en-US" sz="2000" b="1" err="1">
                <a:solidFill>
                  <a:srgbClr val="0C0C0C"/>
                </a:solidFill>
                <a:latin typeface="Times New Roman"/>
                <a:cs typeface="Times New Roman"/>
              </a:rPr>
              <a:t>активности</a:t>
            </a:r>
            <a:r>
              <a:rPr lang="en-US" sz="2000" b="1">
                <a:solidFill>
                  <a:srgbClr val="0C0C0C"/>
                </a:solidFill>
                <a:latin typeface="Times New Roman"/>
                <a:cs typeface="Times New Roman"/>
              </a:rPr>
              <a:t> </a:t>
            </a:r>
            <a:r>
              <a:rPr lang="en-US" sz="2000" b="1" err="1">
                <a:solidFill>
                  <a:srgbClr val="0C0C0C"/>
                </a:solidFill>
                <a:latin typeface="Times New Roman"/>
                <a:cs typeface="Times New Roman"/>
              </a:rPr>
              <a:t>из</a:t>
            </a:r>
            <a:r>
              <a:rPr lang="en-US" sz="2000" b="1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lang="en-US" sz="2000" b="1" err="1">
                <a:solidFill>
                  <a:srgbClr val="0C0C0C"/>
                </a:solidFill>
                <a:latin typeface="Times New Roman"/>
                <a:cs typeface="Times New Roman"/>
              </a:rPr>
              <a:t>гимнастике</a:t>
            </a:r>
            <a:r>
              <a:rPr lang="en-US" sz="2000" b="1">
                <a:solidFill>
                  <a:srgbClr val="0C0C0C"/>
                </a:solidFill>
                <a:latin typeface="Times New Roman"/>
                <a:cs typeface="Times New Roman"/>
              </a:rPr>
              <a:t> и </a:t>
            </a:r>
            <a:r>
              <a:rPr lang="en-US" sz="2000" b="1" err="1">
                <a:solidFill>
                  <a:srgbClr val="0C0C0C"/>
                </a:solidFill>
                <a:latin typeface="Times New Roman"/>
                <a:cs typeface="Times New Roman"/>
              </a:rPr>
              <a:t>превентивно</a:t>
            </a:r>
            <a:r>
              <a:rPr lang="en-US" sz="2000" b="1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lang="en-US" sz="2000" b="1" err="1">
                <a:solidFill>
                  <a:srgbClr val="0C0C0C"/>
                </a:solidFill>
                <a:latin typeface="Times New Roman"/>
                <a:cs typeface="Times New Roman"/>
              </a:rPr>
              <a:t>корективно</a:t>
            </a:r>
            <a:r>
              <a:rPr lang="en-US" sz="2000" b="1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lang="en-US" sz="2000" b="1" err="1">
                <a:solidFill>
                  <a:srgbClr val="0C0C0C"/>
                </a:solidFill>
                <a:latin typeface="Times New Roman"/>
                <a:cs typeface="Times New Roman"/>
              </a:rPr>
              <a:t>вјежбање</a:t>
            </a:r>
            <a:r>
              <a:rPr lang="en-US" sz="2000" b="1">
                <a:solidFill>
                  <a:srgbClr val="0C0C0C"/>
                </a:solidFill>
                <a:latin typeface="Times New Roman"/>
                <a:cs typeface="Times New Roman"/>
              </a:rPr>
              <a:t> (20 </a:t>
            </a:r>
            <a:r>
              <a:rPr lang="en-US" sz="2000" b="1" err="1">
                <a:solidFill>
                  <a:srgbClr val="0C0C0C"/>
                </a:solidFill>
                <a:latin typeface="Times New Roman"/>
                <a:cs typeface="Times New Roman"/>
              </a:rPr>
              <a:t>часова</a:t>
            </a:r>
            <a:r>
              <a:rPr lang="en-US" sz="2000" b="1">
                <a:solidFill>
                  <a:srgbClr val="0C0C0C"/>
                </a:solidFill>
                <a:latin typeface="Times New Roman"/>
                <a:cs typeface="Times New Roman"/>
              </a:rPr>
              <a:t>)</a:t>
            </a:r>
          </a:p>
        </p:txBody>
      </p:sp>
      <p:sp>
        <p:nvSpPr>
          <p:cNvPr id="29" name="TextBox 2">
            <a:extLst>
              <a:ext uri="{FF2B5EF4-FFF2-40B4-BE49-F238E27FC236}">
                <a16:creationId xmlns="" xmlns:a16="http://schemas.microsoft.com/office/drawing/2014/main" id="{9ABD6582-94FB-487F-97C4-CED9A49AAAEF}"/>
              </a:ext>
            </a:extLst>
          </p:cNvPr>
          <p:cNvSpPr txBox="1"/>
          <p:nvPr/>
        </p:nvSpPr>
        <p:spPr>
          <a:xfrm>
            <a:off x="6090250" y="1072551"/>
            <a:ext cx="6510067" cy="34778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sr-Latn-R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342900">
              <a:buFont typeface="Wingdings"/>
              <a:buChar char="Ø"/>
            </a:pPr>
            <a:r>
              <a:rPr lang="en-US" sz="2000">
                <a:solidFill>
                  <a:srgbClr val="0C0C0C"/>
                </a:solidFill>
                <a:latin typeface="Times New Roman"/>
                <a:ea typeface="+mn-lt"/>
                <a:cs typeface="+mn-lt"/>
              </a:rPr>
              <a:t>Стројеве радње </a:t>
            </a:r>
            <a:endParaRPr lang="sr-Latn-RS" sz="2000">
              <a:solidFill>
                <a:srgbClr val="0C0C0C"/>
              </a:solidFill>
              <a:latin typeface="Times New Roman"/>
              <a:ea typeface="+mn-lt"/>
              <a:cs typeface="+mn-lt"/>
            </a:endParaRPr>
          </a:p>
          <a:p>
            <a:pPr marL="285750" indent="-342900">
              <a:buFont typeface="Wingdings"/>
              <a:buChar char="Ø"/>
            </a:pPr>
            <a:r>
              <a:rPr lang="en-US" sz="2000">
                <a:solidFill>
                  <a:srgbClr val="0C0C0C"/>
                </a:solidFill>
                <a:latin typeface="Times New Roman"/>
                <a:ea typeface="+mn-lt"/>
                <a:cs typeface="+mn-lt"/>
              </a:rPr>
              <a:t>Превентивно корективне вјежбе </a:t>
            </a:r>
          </a:p>
          <a:p>
            <a:pPr marL="285750" indent="-342900">
              <a:buFont typeface="Wingdings"/>
              <a:buChar char="Ø"/>
            </a:pPr>
            <a:r>
              <a:rPr lang="en-US" sz="2000">
                <a:solidFill>
                  <a:srgbClr val="0C0C0C"/>
                </a:solidFill>
                <a:latin typeface="Times New Roman"/>
                <a:ea typeface="+mn-lt"/>
                <a:cs typeface="+mn-lt"/>
              </a:rPr>
              <a:t>Став на лопатицама </a:t>
            </a:r>
          </a:p>
          <a:p>
            <a:pPr marL="285750" indent="-342900">
              <a:buFont typeface="Wingdings"/>
              <a:buChar char="Ø"/>
            </a:pPr>
            <a:r>
              <a:rPr lang="en-US" sz="2000">
                <a:solidFill>
                  <a:srgbClr val="0C0C0C"/>
                </a:solidFill>
                <a:latin typeface="Times New Roman"/>
                <a:ea typeface="+mn-lt"/>
                <a:cs typeface="+mn-lt"/>
              </a:rPr>
              <a:t>Мост </a:t>
            </a:r>
          </a:p>
          <a:p>
            <a:pPr marL="285750" indent="-342900">
              <a:buFont typeface="Wingdings"/>
              <a:buChar char="Ø"/>
            </a:pPr>
            <a:r>
              <a:rPr lang="en-US" sz="2000">
                <a:solidFill>
                  <a:srgbClr val="0C0C0C"/>
                </a:solidFill>
                <a:latin typeface="Times New Roman"/>
                <a:ea typeface="+mn-lt"/>
                <a:cs typeface="+mn-lt"/>
              </a:rPr>
              <a:t>Поваљка на леђима</a:t>
            </a:r>
            <a:endParaRPr lang="en-US">
              <a:solidFill>
                <a:srgbClr val="0C0C0C"/>
              </a:solidFill>
              <a:latin typeface="Times New Roman"/>
              <a:cs typeface="Times New Roman"/>
            </a:endParaRPr>
          </a:p>
          <a:p>
            <a:pPr marL="342900" indent="-342900">
              <a:buFont typeface="Wingdings"/>
              <a:buChar char="Ø"/>
            </a:pPr>
            <a:r>
              <a:rPr lang="en-US" sz="2000">
                <a:solidFill>
                  <a:srgbClr val="0C0C0C"/>
                </a:solidFill>
                <a:latin typeface="Times New Roman"/>
                <a:cs typeface="Times New Roman"/>
              </a:rPr>
              <a:t>Колут напријед из чучња у чучањ​</a:t>
            </a:r>
            <a:endParaRPr lang="sr-Latn-RS" sz="2000">
              <a:solidFill>
                <a:srgbClr val="0C0C0C"/>
              </a:solidFill>
              <a:cs typeface="Calibri"/>
            </a:endParaRPr>
          </a:p>
          <a:p>
            <a:pPr marL="342900" indent="-342900">
              <a:buFont typeface="Wingdings"/>
              <a:buChar char="Ø"/>
            </a:pPr>
            <a:r>
              <a:rPr lang="en-US" sz="2000" err="1">
                <a:solidFill>
                  <a:srgbClr val="0C0C0C"/>
                </a:solidFill>
                <a:latin typeface="Times New Roman"/>
                <a:cs typeface="Times New Roman"/>
              </a:rPr>
              <a:t>Колут</a:t>
            </a:r>
            <a:r>
              <a:rPr lang="en-US" sz="2000">
                <a:solidFill>
                  <a:srgbClr val="0C0C0C"/>
                </a:solidFill>
                <a:latin typeface="Times New Roman"/>
                <a:cs typeface="Times New Roman"/>
              </a:rPr>
              <a:t> </a:t>
            </a:r>
            <a:r>
              <a:rPr lang="en-US" sz="2000" err="1">
                <a:solidFill>
                  <a:srgbClr val="0C0C0C"/>
                </a:solidFill>
                <a:latin typeface="Times New Roman"/>
                <a:cs typeface="Times New Roman"/>
              </a:rPr>
              <a:t>назад</a:t>
            </a:r>
            <a:r>
              <a:rPr lang="en-US" sz="2000">
                <a:solidFill>
                  <a:srgbClr val="0C0C0C"/>
                </a:solidFill>
                <a:latin typeface="Times New Roman"/>
                <a:cs typeface="Times New Roman"/>
              </a:rPr>
              <a:t> </a:t>
            </a:r>
            <a:r>
              <a:rPr lang="en-US" sz="2000" err="1">
                <a:solidFill>
                  <a:srgbClr val="0C0C0C"/>
                </a:solidFill>
                <a:latin typeface="Times New Roman"/>
                <a:cs typeface="Times New Roman"/>
              </a:rPr>
              <a:t>из</a:t>
            </a:r>
            <a:r>
              <a:rPr lang="en-US" sz="2000">
                <a:solidFill>
                  <a:srgbClr val="0C0C0C"/>
                </a:solidFill>
                <a:latin typeface="Times New Roman"/>
                <a:cs typeface="Times New Roman"/>
              </a:rPr>
              <a:t> </a:t>
            </a:r>
            <a:r>
              <a:rPr lang="en-US" sz="2000" err="1">
                <a:solidFill>
                  <a:srgbClr val="0C0C0C"/>
                </a:solidFill>
                <a:latin typeface="Times New Roman"/>
                <a:cs typeface="Times New Roman"/>
              </a:rPr>
              <a:t>чучња</a:t>
            </a:r>
            <a:r>
              <a:rPr lang="en-US" sz="2000">
                <a:solidFill>
                  <a:srgbClr val="0C0C0C"/>
                </a:solidFill>
                <a:latin typeface="Times New Roman"/>
                <a:cs typeface="Times New Roman"/>
              </a:rPr>
              <a:t> у </a:t>
            </a:r>
            <a:r>
              <a:rPr lang="en-US" sz="2000" err="1">
                <a:solidFill>
                  <a:srgbClr val="0C0C0C"/>
                </a:solidFill>
                <a:latin typeface="Times New Roman"/>
                <a:cs typeface="Times New Roman"/>
              </a:rPr>
              <a:t>чучањ</a:t>
            </a:r>
            <a:r>
              <a:rPr lang="en-US" sz="2000">
                <a:solidFill>
                  <a:srgbClr val="0C0C0C"/>
                </a:solidFill>
                <a:latin typeface="Times New Roman"/>
                <a:cs typeface="Times New Roman"/>
              </a:rPr>
              <a:t>​</a:t>
            </a:r>
          </a:p>
          <a:p>
            <a:pPr marL="342900" indent="-342900">
              <a:buFont typeface="Wingdings"/>
              <a:buChar char="Ø"/>
            </a:pPr>
            <a:r>
              <a:rPr lang="en-US" sz="2000" err="1">
                <a:solidFill>
                  <a:srgbClr val="0C0C0C"/>
                </a:solidFill>
                <a:latin typeface="Times New Roman"/>
                <a:cs typeface="Times New Roman"/>
              </a:rPr>
              <a:t>Вага</a:t>
            </a:r>
            <a:r>
              <a:rPr lang="en-US" sz="2000">
                <a:solidFill>
                  <a:srgbClr val="0C0C0C"/>
                </a:solidFill>
                <a:latin typeface="Times New Roman"/>
                <a:cs typeface="Times New Roman"/>
              </a:rPr>
              <a:t> </a:t>
            </a:r>
            <a:r>
              <a:rPr lang="en-US" sz="2000" err="1">
                <a:solidFill>
                  <a:srgbClr val="0C0C0C"/>
                </a:solidFill>
                <a:latin typeface="Times New Roman"/>
                <a:cs typeface="Times New Roman"/>
              </a:rPr>
              <a:t>на</a:t>
            </a:r>
            <a:r>
              <a:rPr lang="en-US" sz="2000">
                <a:solidFill>
                  <a:srgbClr val="0C0C0C"/>
                </a:solidFill>
                <a:latin typeface="Times New Roman"/>
                <a:cs typeface="Times New Roman"/>
              </a:rPr>
              <a:t> </a:t>
            </a:r>
            <a:r>
              <a:rPr lang="en-US" sz="2000" err="1">
                <a:solidFill>
                  <a:srgbClr val="0C0C0C"/>
                </a:solidFill>
                <a:latin typeface="Times New Roman"/>
                <a:cs typeface="Times New Roman"/>
              </a:rPr>
              <a:t>тлу</a:t>
            </a:r>
            <a:r>
              <a:rPr lang="en-US" sz="2000">
                <a:solidFill>
                  <a:srgbClr val="0C0C0C"/>
                </a:solidFill>
                <a:latin typeface="Times New Roman"/>
                <a:cs typeface="Times New Roman"/>
              </a:rPr>
              <a:t> и </a:t>
            </a:r>
            <a:r>
              <a:rPr lang="en-US" sz="2000" err="1">
                <a:solidFill>
                  <a:srgbClr val="0C0C0C"/>
                </a:solidFill>
                <a:latin typeface="Times New Roman"/>
                <a:cs typeface="Times New Roman"/>
              </a:rPr>
              <a:t>на</a:t>
            </a:r>
            <a:r>
              <a:rPr lang="en-US" sz="2000">
                <a:solidFill>
                  <a:srgbClr val="0C0C0C"/>
                </a:solidFill>
                <a:latin typeface="Times New Roman"/>
                <a:cs typeface="Times New Roman"/>
              </a:rPr>
              <a:t> </a:t>
            </a:r>
            <a:r>
              <a:rPr lang="en-US" sz="2000" err="1">
                <a:solidFill>
                  <a:srgbClr val="0C0C0C"/>
                </a:solidFill>
                <a:latin typeface="Times New Roman"/>
                <a:cs typeface="Times New Roman"/>
              </a:rPr>
              <a:t>клупи</a:t>
            </a:r>
            <a:r>
              <a:rPr lang="en-US" sz="2000">
                <a:solidFill>
                  <a:srgbClr val="0C0C0C"/>
                </a:solidFill>
                <a:latin typeface="Times New Roman"/>
                <a:cs typeface="Times New Roman"/>
              </a:rPr>
              <a:t> ​</a:t>
            </a:r>
          </a:p>
          <a:p>
            <a:pPr marL="342900" indent="-342900">
              <a:buFont typeface="Wingdings"/>
              <a:buChar char="Ø"/>
            </a:pPr>
            <a:r>
              <a:rPr lang="en-US" sz="2000" err="1">
                <a:solidFill>
                  <a:srgbClr val="0C0C0C"/>
                </a:solidFill>
                <a:latin typeface="Times New Roman"/>
                <a:cs typeface="Times New Roman"/>
              </a:rPr>
              <a:t>Премет</a:t>
            </a:r>
            <a:r>
              <a:rPr lang="en-US" sz="2000">
                <a:solidFill>
                  <a:srgbClr val="0C0C0C"/>
                </a:solidFill>
                <a:latin typeface="Times New Roman"/>
                <a:cs typeface="Times New Roman"/>
              </a:rPr>
              <a:t> </a:t>
            </a:r>
            <a:r>
              <a:rPr lang="en-US" sz="2000" err="1">
                <a:solidFill>
                  <a:srgbClr val="0C0C0C"/>
                </a:solidFill>
                <a:latin typeface="Times New Roman"/>
                <a:cs typeface="Times New Roman"/>
              </a:rPr>
              <a:t>странце</a:t>
            </a:r>
            <a:r>
              <a:rPr lang="en-US" sz="2000">
                <a:solidFill>
                  <a:srgbClr val="0C0C0C"/>
                </a:solidFill>
                <a:latin typeface="Times New Roman"/>
                <a:cs typeface="Times New Roman"/>
              </a:rPr>
              <a:t> ("</a:t>
            </a:r>
            <a:r>
              <a:rPr lang="en-US" sz="2000" err="1">
                <a:solidFill>
                  <a:srgbClr val="0C0C0C"/>
                </a:solidFill>
                <a:latin typeface="Times New Roman"/>
                <a:cs typeface="Times New Roman"/>
              </a:rPr>
              <a:t>звијезда</a:t>
            </a:r>
            <a:r>
              <a:rPr lang="en-US" sz="2000">
                <a:solidFill>
                  <a:srgbClr val="0C0C0C"/>
                </a:solidFill>
                <a:latin typeface="Times New Roman"/>
                <a:cs typeface="Times New Roman"/>
              </a:rPr>
              <a:t>") </a:t>
            </a:r>
            <a:r>
              <a:rPr lang="en-US" sz="2000" err="1">
                <a:solidFill>
                  <a:srgbClr val="0C0C0C"/>
                </a:solidFill>
                <a:latin typeface="Times New Roman"/>
                <a:cs typeface="Times New Roman"/>
              </a:rPr>
              <a:t>на</a:t>
            </a:r>
            <a:r>
              <a:rPr lang="en-US" sz="2000">
                <a:solidFill>
                  <a:srgbClr val="0C0C0C"/>
                </a:solidFill>
                <a:latin typeface="Times New Roman"/>
                <a:cs typeface="Times New Roman"/>
              </a:rPr>
              <a:t> </a:t>
            </a:r>
            <a:r>
              <a:rPr lang="en-US" sz="2000" err="1">
                <a:solidFill>
                  <a:srgbClr val="0C0C0C"/>
                </a:solidFill>
                <a:latin typeface="Times New Roman"/>
                <a:cs typeface="Times New Roman"/>
              </a:rPr>
              <a:t>тлу</a:t>
            </a:r>
            <a:r>
              <a:rPr lang="en-US" sz="2000">
                <a:solidFill>
                  <a:srgbClr val="0C0C0C"/>
                </a:solidFill>
                <a:latin typeface="Times New Roman"/>
                <a:cs typeface="Times New Roman"/>
              </a:rPr>
              <a:t>​</a:t>
            </a:r>
          </a:p>
          <a:p>
            <a:pPr marL="342900" indent="-342900">
              <a:buFont typeface="Wingdings"/>
              <a:buChar char="Ø"/>
            </a:pPr>
            <a:r>
              <a:rPr lang="en-US" sz="2000" err="1">
                <a:solidFill>
                  <a:srgbClr val="0C0C0C"/>
                </a:solidFill>
                <a:latin typeface="Times New Roman"/>
                <a:cs typeface="Times New Roman"/>
              </a:rPr>
              <a:t>Вјежбе</a:t>
            </a:r>
            <a:r>
              <a:rPr lang="en-US" sz="2000">
                <a:solidFill>
                  <a:srgbClr val="0C0C0C"/>
                </a:solidFill>
                <a:latin typeface="Times New Roman"/>
                <a:cs typeface="Times New Roman"/>
              </a:rPr>
              <a:t> </a:t>
            </a:r>
            <a:r>
              <a:rPr lang="en-US" sz="2000" err="1">
                <a:solidFill>
                  <a:srgbClr val="0C0C0C"/>
                </a:solidFill>
                <a:latin typeface="Times New Roman"/>
                <a:cs typeface="Times New Roman"/>
              </a:rPr>
              <a:t>равнотеже</a:t>
            </a:r>
            <a:r>
              <a:rPr lang="en-US" sz="2000">
                <a:solidFill>
                  <a:srgbClr val="0C0C0C"/>
                </a:solidFill>
                <a:latin typeface="Times New Roman"/>
                <a:cs typeface="Times New Roman"/>
              </a:rPr>
              <a:t> </a:t>
            </a:r>
            <a:r>
              <a:rPr lang="en-US" sz="2000" err="1">
                <a:solidFill>
                  <a:srgbClr val="0C0C0C"/>
                </a:solidFill>
                <a:latin typeface="Times New Roman"/>
                <a:cs typeface="Times New Roman"/>
              </a:rPr>
              <a:t>на</a:t>
            </a:r>
            <a:r>
              <a:rPr lang="en-US" sz="2000">
                <a:solidFill>
                  <a:srgbClr val="0C0C0C"/>
                </a:solidFill>
                <a:latin typeface="Times New Roman"/>
                <a:cs typeface="Times New Roman"/>
              </a:rPr>
              <a:t> </a:t>
            </a:r>
            <a:r>
              <a:rPr lang="en-US" sz="2000" err="1">
                <a:solidFill>
                  <a:srgbClr val="0C0C0C"/>
                </a:solidFill>
                <a:latin typeface="Times New Roman"/>
                <a:cs typeface="Times New Roman"/>
              </a:rPr>
              <a:t>шведсткој</a:t>
            </a:r>
            <a:r>
              <a:rPr lang="en-US" sz="2000">
                <a:solidFill>
                  <a:srgbClr val="0C0C0C"/>
                </a:solidFill>
                <a:latin typeface="Times New Roman"/>
                <a:cs typeface="Times New Roman"/>
              </a:rPr>
              <a:t> </a:t>
            </a:r>
            <a:r>
              <a:rPr lang="en-US" sz="2000" err="1">
                <a:solidFill>
                  <a:srgbClr val="0C0C0C"/>
                </a:solidFill>
                <a:latin typeface="Times New Roman"/>
                <a:cs typeface="Times New Roman"/>
              </a:rPr>
              <a:t>клупи</a:t>
            </a:r>
            <a:r>
              <a:rPr lang="en-US" sz="2000">
                <a:solidFill>
                  <a:srgbClr val="0C0C0C"/>
                </a:solidFill>
                <a:latin typeface="Times New Roman"/>
                <a:cs typeface="Times New Roman"/>
              </a:rPr>
              <a:t> и </a:t>
            </a:r>
            <a:r>
              <a:rPr lang="en-US" sz="2000" err="1">
                <a:solidFill>
                  <a:srgbClr val="0C0C0C"/>
                </a:solidFill>
                <a:latin typeface="Times New Roman"/>
                <a:cs typeface="Times New Roman"/>
              </a:rPr>
              <a:t>греди</a:t>
            </a:r>
            <a:r>
              <a:rPr lang="en-US" sz="2000">
                <a:solidFill>
                  <a:srgbClr val="0C0C0C"/>
                </a:solidFill>
                <a:latin typeface="Times New Roman"/>
                <a:cs typeface="Times New Roman"/>
              </a:rPr>
              <a:t>​</a:t>
            </a:r>
          </a:p>
          <a:p>
            <a:pPr marL="342900" indent="-342900">
              <a:buFont typeface="Wingdings"/>
              <a:buChar char="Ø"/>
            </a:pPr>
            <a:r>
              <a:rPr lang="en-US" sz="2000" err="1">
                <a:solidFill>
                  <a:srgbClr val="0C0C0C"/>
                </a:solidFill>
                <a:latin typeface="Times New Roman"/>
                <a:cs typeface="Times New Roman"/>
              </a:rPr>
              <a:t>Састав</a:t>
            </a:r>
            <a:r>
              <a:rPr lang="en-US" sz="2000">
                <a:solidFill>
                  <a:srgbClr val="0C0C0C"/>
                </a:solidFill>
                <a:latin typeface="Times New Roman"/>
                <a:cs typeface="Times New Roman"/>
              </a:rPr>
              <a:t> </a:t>
            </a:r>
            <a:r>
              <a:rPr lang="en-US" sz="2000" err="1">
                <a:solidFill>
                  <a:srgbClr val="0C0C0C"/>
                </a:solidFill>
                <a:latin typeface="Times New Roman"/>
                <a:cs typeface="Times New Roman"/>
              </a:rPr>
              <a:t>на</a:t>
            </a:r>
            <a:r>
              <a:rPr lang="en-US" sz="2000">
                <a:solidFill>
                  <a:srgbClr val="0C0C0C"/>
                </a:solidFill>
                <a:latin typeface="Times New Roman"/>
                <a:cs typeface="Times New Roman"/>
              </a:rPr>
              <a:t> </a:t>
            </a:r>
            <a:r>
              <a:rPr lang="en-US" sz="2000" err="1">
                <a:solidFill>
                  <a:srgbClr val="0C0C0C"/>
                </a:solidFill>
                <a:latin typeface="Times New Roman"/>
                <a:cs typeface="Times New Roman"/>
              </a:rPr>
              <a:t>шведској</a:t>
            </a:r>
            <a:r>
              <a:rPr lang="en-US" sz="2000">
                <a:solidFill>
                  <a:srgbClr val="0C0C0C"/>
                </a:solidFill>
                <a:latin typeface="Times New Roman"/>
                <a:cs typeface="Times New Roman"/>
              </a:rPr>
              <a:t> </a:t>
            </a:r>
            <a:r>
              <a:rPr lang="en-US" sz="2000" err="1">
                <a:solidFill>
                  <a:srgbClr val="0C0C0C"/>
                </a:solidFill>
                <a:latin typeface="Times New Roman"/>
                <a:cs typeface="Times New Roman"/>
              </a:rPr>
              <a:t>клупи</a:t>
            </a:r>
            <a:r>
              <a:rPr lang="en-US" sz="2000">
                <a:solidFill>
                  <a:srgbClr val="0C0C0C"/>
                </a:solidFill>
                <a:latin typeface="Times New Roman"/>
                <a:cs typeface="Times New Roman"/>
              </a:rPr>
              <a:t> и </a:t>
            </a:r>
            <a:r>
              <a:rPr lang="en-US" sz="2000" err="1">
                <a:solidFill>
                  <a:srgbClr val="0C0C0C"/>
                </a:solidFill>
                <a:latin typeface="Times New Roman"/>
                <a:cs typeface="Times New Roman"/>
              </a:rPr>
              <a:t>греди</a:t>
            </a:r>
            <a:endParaRPr lang="en-US" sz="2000">
              <a:solidFill>
                <a:srgbClr val="0C0C0C"/>
              </a:solidFill>
              <a:latin typeface="Times New Roman"/>
              <a:cs typeface="Times New Roman"/>
            </a:endParaRPr>
          </a:p>
        </p:txBody>
      </p:sp>
      <p:sp>
        <p:nvSpPr>
          <p:cNvPr id="30" name="Okvir za tekst 1">
            <a:extLst>
              <a:ext uri="{FF2B5EF4-FFF2-40B4-BE49-F238E27FC236}">
                <a16:creationId xmlns="" xmlns:a16="http://schemas.microsoft.com/office/drawing/2014/main" id="{4FC0AA9E-C091-4B51-AB60-8C2C2A52E56A}"/>
              </a:ext>
            </a:extLst>
          </p:cNvPr>
          <p:cNvSpPr txBox="1"/>
          <p:nvPr/>
        </p:nvSpPr>
        <p:spPr>
          <a:xfrm>
            <a:off x="4130135" y="4958847"/>
            <a:ext cx="7962180" cy="1631216"/>
          </a:xfrm>
          <a:prstGeom prst="rect">
            <a:avLst/>
          </a:prstGeom>
          <a:solidFill>
            <a:srgbClr val="FAF7F7">
              <a:alpha val="57000"/>
            </a:srgbClr>
          </a:solidFill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sr-Latn-R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bs-Cyrl-BA" sz="2000">
                <a:solidFill>
                  <a:srgbClr val="0C0C0C"/>
                </a:solidFill>
                <a:latin typeface="Times New Roman"/>
                <a:cs typeface="Times New Roman"/>
              </a:rPr>
              <a:t>Посебни циљеви:</a:t>
            </a:r>
          </a:p>
          <a:p>
            <a:pPr marL="342900" indent="-342900">
              <a:buFont typeface="Wingdings"/>
              <a:buChar char="q"/>
            </a:pPr>
            <a:r>
              <a:rPr lang="bs-Cyrl-BA" sz="2000">
                <a:solidFill>
                  <a:srgbClr val="0C0C0C"/>
                </a:solidFill>
                <a:latin typeface="Times New Roman"/>
                <a:cs typeface="Times New Roman"/>
              </a:rPr>
              <a:t>оспособљавање за правилно извођење заданих вјежби на тлу и справама;​</a:t>
            </a:r>
            <a:endParaRPr lang="sr-Latn-RS">
              <a:cs typeface="Calibri"/>
            </a:endParaRPr>
          </a:p>
          <a:p>
            <a:pPr marL="342900" indent="-342900">
              <a:buFont typeface="Wingdings"/>
              <a:buChar char="q"/>
            </a:pPr>
            <a:r>
              <a:rPr lang="bs-Cyrl-BA" sz="2000">
                <a:solidFill>
                  <a:srgbClr val="0C0C0C"/>
                </a:solidFill>
                <a:latin typeface="Times New Roman"/>
                <a:cs typeface="Times New Roman"/>
              </a:rPr>
              <a:t>развијање апарата за кретање, а посебно мускулатуре одговорне за правилно држање тијела, кроз примјену гимнастичких елемената;</a:t>
            </a:r>
          </a:p>
        </p:txBody>
      </p:sp>
    </p:spTree>
    <p:extLst>
      <p:ext uri="{BB962C8B-B14F-4D97-AF65-F5344CB8AC3E}">
        <p14:creationId xmlns:p14="http://schemas.microsoft.com/office/powerpoint/2010/main" val="3541641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blipFill rotWithShape="1">
          <a:blip r:embed="rId2">
            <a:duotone>
              <a:schemeClr val="bg2">
                <a:shade val="76000"/>
                <a:satMod val="180000"/>
              </a:schemeClr>
              <a:schemeClr val="bg2">
                <a:tint val="80000"/>
                <a:satMod val="120000"/>
                <a:lumMod val="180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="" xmlns:a16="http://schemas.microsoft.com/office/drawing/2014/main" id="{08F94D66-27EC-4CB8-8226-D7F41C161863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GrpSpPr>
        <p:grpSpPr>
          <a:xfrm>
            <a:off x="546100" y="-4763"/>
            <a:ext cx="5014912" cy="6862763"/>
            <a:chOff x="2928938" y="-4763"/>
            <a:chExt cx="5014912" cy="6862763"/>
          </a:xfrm>
        </p:grpSpPr>
        <p:sp>
          <p:nvSpPr>
            <p:cNvPr id="11" name="Freeform 6">
              <a:extLst>
                <a:ext uri="{FF2B5EF4-FFF2-40B4-BE49-F238E27FC236}">
                  <a16:creationId xmlns="" xmlns:a16="http://schemas.microsoft.com/office/drawing/2014/main" id="{1A53964C-7D93-4C48-A4A6-C4C2C393C59D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>
              <a:off x="3367088" y="-4763"/>
              <a:ext cx="1063625" cy="2782888"/>
            </a:xfrm>
            <a:custGeom>
              <a:avLst/>
              <a:gdLst/>
              <a:ahLst/>
              <a:cxnLst/>
              <a:rect l="0" t="0" r="r" b="b"/>
              <a:pathLst>
                <a:path w="670" h="1753">
                  <a:moveTo>
                    <a:pt x="0" y="1696"/>
                  </a:moveTo>
                  <a:lnTo>
                    <a:pt x="225" y="1753"/>
                  </a:lnTo>
                  <a:lnTo>
                    <a:pt x="670" y="0"/>
                  </a:lnTo>
                  <a:lnTo>
                    <a:pt x="430" y="0"/>
                  </a:lnTo>
                  <a:lnTo>
                    <a:pt x="0" y="169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12" name="Freeform 7">
              <a:extLst>
                <a:ext uri="{FF2B5EF4-FFF2-40B4-BE49-F238E27FC236}">
                  <a16:creationId xmlns="" xmlns:a16="http://schemas.microsoft.com/office/drawing/2014/main" id="{9C944EEC-539E-4389-8785-58E65D04E8DC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>
              <a:off x="2928938" y="-4763"/>
              <a:ext cx="1035050" cy="2673350"/>
            </a:xfrm>
            <a:custGeom>
              <a:avLst/>
              <a:gdLst/>
              <a:ahLst/>
              <a:cxnLst/>
              <a:rect l="0" t="0" r="r" b="b"/>
              <a:pathLst>
                <a:path w="652" h="1684">
                  <a:moveTo>
                    <a:pt x="225" y="1684"/>
                  </a:moveTo>
                  <a:lnTo>
                    <a:pt x="652" y="0"/>
                  </a:lnTo>
                  <a:lnTo>
                    <a:pt x="411" y="0"/>
                  </a:lnTo>
                  <a:lnTo>
                    <a:pt x="0" y="1627"/>
                  </a:lnTo>
                  <a:lnTo>
                    <a:pt x="219" y="1681"/>
                  </a:lnTo>
                  <a:lnTo>
                    <a:pt x="225" y="1684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13" name="Freeform 9">
              <a:extLst>
                <a:ext uri="{FF2B5EF4-FFF2-40B4-BE49-F238E27FC236}">
                  <a16:creationId xmlns="" xmlns:a16="http://schemas.microsoft.com/office/drawing/2014/main" id="{7836EB7E-895C-4D68-B92E-312B371CBDBF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>
              <a:off x="2928938" y="2582862"/>
              <a:ext cx="2693987" cy="4275138"/>
            </a:xfrm>
            <a:custGeom>
              <a:avLst/>
              <a:gdLst/>
              <a:ahLst/>
              <a:cxnLst/>
              <a:rect l="0" t="0" r="r" b="b"/>
              <a:pathLst>
                <a:path w="1697" h="2693">
                  <a:moveTo>
                    <a:pt x="0" y="0"/>
                  </a:moveTo>
                  <a:lnTo>
                    <a:pt x="1622" y="2693"/>
                  </a:lnTo>
                  <a:lnTo>
                    <a:pt x="1697" y="26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14" name="Freeform 10">
              <a:extLst>
                <a:ext uri="{FF2B5EF4-FFF2-40B4-BE49-F238E27FC236}">
                  <a16:creationId xmlns="" xmlns:a16="http://schemas.microsoft.com/office/drawing/2014/main" id="{0F29242B-8CE7-4636-B326-4BEE42EB6D6F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>
              <a:off x="3371850" y="2692400"/>
              <a:ext cx="3332162" cy="4165600"/>
            </a:xfrm>
            <a:custGeom>
              <a:avLst/>
              <a:gdLst/>
              <a:ahLst/>
              <a:cxnLst/>
              <a:rect l="0" t="0" r="r" b="b"/>
              <a:pathLst>
                <a:path w="2099" h="2624">
                  <a:moveTo>
                    <a:pt x="2099" y="2624"/>
                  </a:moveTo>
                  <a:lnTo>
                    <a:pt x="0" y="0"/>
                  </a:lnTo>
                  <a:lnTo>
                    <a:pt x="2021" y="2624"/>
                  </a:lnTo>
                  <a:lnTo>
                    <a:pt x="2099" y="262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15" name="Freeform 11">
              <a:extLst>
                <a:ext uri="{FF2B5EF4-FFF2-40B4-BE49-F238E27FC236}">
                  <a16:creationId xmlns="" xmlns:a16="http://schemas.microsoft.com/office/drawing/2014/main" id="{4D0B8E9A-7727-4AD9-974E-8815F0B20EB4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>
              <a:off x="3367088" y="2687637"/>
              <a:ext cx="4576762" cy="4170363"/>
            </a:xfrm>
            <a:custGeom>
              <a:avLst/>
              <a:gdLst/>
              <a:ahLst/>
              <a:cxnLst/>
              <a:rect l="0" t="0" r="r" b="b"/>
              <a:pathLst>
                <a:path w="2883" h="2627">
                  <a:moveTo>
                    <a:pt x="0" y="0"/>
                  </a:moveTo>
                  <a:lnTo>
                    <a:pt x="3" y="3"/>
                  </a:lnTo>
                  <a:lnTo>
                    <a:pt x="2102" y="2627"/>
                  </a:lnTo>
                  <a:lnTo>
                    <a:pt x="2883" y="2627"/>
                  </a:lnTo>
                  <a:lnTo>
                    <a:pt x="225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16" name="Freeform 12">
              <a:extLst>
                <a:ext uri="{FF2B5EF4-FFF2-40B4-BE49-F238E27FC236}">
                  <a16:creationId xmlns="" xmlns:a16="http://schemas.microsoft.com/office/drawing/2014/main" id="{1CD6C65C-71BE-4549-926A-1C1135FD06DF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>
              <a:off x="2928938" y="2578100"/>
              <a:ext cx="3584575" cy="4279900"/>
            </a:xfrm>
            <a:custGeom>
              <a:avLst/>
              <a:gdLst/>
              <a:ahLst/>
              <a:cxnLst/>
              <a:rect l="0" t="0" r="r" b="b"/>
              <a:pathLst>
                <a:path w="2258" h="2696">
                  <a:moveTo>
                    <a:pt x="2258" y="2696"/>
                  </a:moveTo>
                  <a:lnTo>
                    <a:pt x="264" y="111"/>
                  </a:lnTo>
                  <a:lnTo>
                    <a:pt x="228" y="60"/>
                  </a:lnTo>
                  <a:lnTo>
                    <a:pt x="225" y="57"/>
                  </a:lnTo>
                  <a:lnTo>
                    <a:pt x="0" y="0"/>
                  </a:lnTo>
                  <a:lnTo>
                    <a:pt x="0" y="3"/>
                  </a:lnTo>
                  <a:lnTo>
                    <a:pt x="1697" y="2696"/>
                  </a:lnTo>
                  <a:lnTo>
                    <a:pt x="2258" y="269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 useBgFill="1">
        <p:nvSpPr>
          <p:cNvPr id="18" name="Rectangle 17">
            <a:extLst>
              <a:ext uri="{FF2B5EF4-FFF2-40B4-BE49-F238E27FC236}">
                <a16:creationId xmlns="" xmlns:a16="http://schemas.microsoft.com/office/drawing/2014/main" id="{E58348C3-6249-4952-AA86-C63DB35EA9F2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0" name="Group 19">
            <a:extLst>
              <a:ext uri="{FF2B5EF4-FFF2-40B4-BE49-F238E27FC236}">
                <a16:creationId xmlns="" xmlns:a16="http://schemas.microsoft.com/office/drawing/2014/main" id="{DE6174AD-DBB0-43E6-98C2-738DB3A15244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GrpSpPr>
        <p:grpSpPr>
          <a:xfrm>
            <a:off x="2959100" y="-4763"/>
            <a:ext cx="5014912" cy="6862763"/>
            <a:chOff x="2928938" y="-4763"/>
            <a:chExt cx="5014912" cy="6862763"/>
          </a:xfrm>
        </p:grpSpPr>
        <p:sp>
          <p:nvSpPr>
            <p:cNvPr id="21" name="Freeform 6">
              <a:extLst>
                <a:ext uri="{FF2B5EF4-FFF2-40B4-BE49-F238E27FC236}">
                  <a16:creationId xmlns="" xmlns:a16="http://schemas.microsoft.com/office/drawing/2014/main" id="{50A59800-3661-4778-9D8A-F816C85C41D1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>
              <a:off x="3367088" y="-4763"/>
              <a:ext cx="1063625" cy="2782888"/>
            </a:xfrm>
            <a:custGeom>
              <a:avLst/>
              <a:gdLst/>
              <a:ahLst/>
              <a:cxnLst/>
              <a:rect l="0" t="0" r="r" b="b"/>
              <a:pathLst>
                <a:path w="670" h="1753">
                  <a:moveTo>
                    <a:pt x="0" y="1696"/>
                  </a:moveTo>
                  <a:lnTo>
                    <a:pt x="225" y="1753"/>
                  </a:lnTo>
                  <a:lnTo>
                    <a:pt x="670" y="0"/>
                  </a:lnTo>
                  <a:lnTo>
                    <a:pt x="430" y="0"/>
                  </a:lnTo>
                  <a:lnTo>
                    <a:pt x="0" y="169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22" name="Freeform 7">
              <a:extLst>
                <a:ext uri="{FF2B5EF4-FFF2-40B4-BE49-F238E27FC236}">
                  <a16:creationId xmlns="" xmlns:a16="http://schemas.microsoft.com/office/drawing/2014/main" id="{7A810977-C816-4698-B7E7-0E6BDED794A1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>
              <a:off x="2928938" y="-4763"/>
              <a:ext cx="1035050" cy="2673350"/>
            </a:xfrm>
            <a:custGeom>
              <a:avLst/>
              <a:gdLst/>
              <a:ahLst/>
              <a:cxnLst/>
              <a:rect l="0" t="0" r="r" b="b"/>
              <a:pathLst>
                <a:path w="652" h="1684">
                  <a:moveTo>
                    <a:pt x="225" y="1684"/>
                  </a:moveTo>
                  <a:lnTo>
                    <a:pt x="652" y="0"/>
                  </a:lnTo>
                  <a:lnTo>
                    <a:pt x="411" y="0"/>
                  </a:lnTo>
                  <a:lnTo>
                    <a:pt x="0" y="1627"/>
                  </a:lnTo>
                  <a:lnTo>
                    <a:pt x="219" y="1681"/>
                  </a:lnTo>
                  <a:lnTo>
                    <a:pt x="225" y="1684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23" name="Freeform 9">
              <a:extLst>
                <a:ext uri="{FF2B5EF4-FFF2-40B4-BE49-F238E27FC236}">
                  <a16:creationId xmlns="" xmlns:a16="http://schemas.microsoft.com/office/drawing/2014/main" id="{181E4B1B-2437-4A14-8927-817FC7AED67F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>
              <a:off x="2928938" y="2582862"/>
              <a:ext cx="2693987" cy="4275138"/>
            </a:xfrm>
            <a:custGeom>
              <a:avLst/>
              <a:gdLst/>
              <a:ahLst/>
              <a:cxnLst/>
              <a:rect l="0" t="0" r="r" b="b"/>
              <a:pathLst>
                <a:path w="1697" h="2693">
                  <a:moveTo>
                    <a:pt x="0" y="0"/>
                  </a:moveTo>
                  <a:lnTo>
                    <a:pt x="1622" y="2693"/>
                  </a:lnTo>
                  <a:lnTo>
                    <a:pt x="1697" y="26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24" name="Freeform 10">
              <a:extLst>
                <a:ext uri="{FF2B5EF4-FFF2-40B4-BE49-F238E27FC236}">
                  <a16:creationId xmlns="" xmlns:a16="http://schemas.microsoft.com/office/drawing/2014/main" id="{3F98AD26-9FF7-44EA-B876-9C857F8ED970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>
              <a:off x="3371850" y="2692400"/>
              <a:ext cx="3332162" cy="4165600"/>
            </a:xfrm>
            <a:custGeom>
              <a:avLst/>
              <a:gdLst/>
              <a:ahLst/>
              <a:cxnLst/>
              <a:rect l="0" t="0" r="r" b="b"/>
              <a:pathLst>
                <a:path w="2099" h="2624">
                  <a:moveTo>
                    <a:pt x="2099" y="2624"/>
                  </a:moveTo>
                  <a:lnTo>
                    <a:pt x="0" y="0"/>
                  </a:lnTo>
                  <a:lnTo>
                    <a:pt x="2021" y="2624"/>
                  </a:lnTo>
                  <a:lnTo>
                    <a:pt x="2099" y="262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25" name="Freeform 11">
              <a:extLst>
                <a:ext uri="{FF2B5EF4-FFF2-40B4-BE49-F238E27FC236}">
                  <a16:creationId xmlns="" xmlns:a16="http://schemas.microsoft.com/office/drawing/2014/main" id="{32EBB12A-A9CE-446F-9462-15DAC0D0FA52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>
              <a:off x="3367088" y="2687637"/>
              <a:ext cx="4576762" cy="4170363"/>
            </a:xfrm>
            <a:custGeom>
              <a:avLst/>
              <a:gdLst/>
              <a:ahLst/>
              <a:cxnLst/>
              <a:rect l="0" t="0" r="r" b="b"/>
              <a:pathLst>
                <a:path w="2883" h="2627">
                  <a:moveTo>
                    <a:pt x="0" y="0"/>
                  </a:moveTo>
                  <a:lnTo>
                    <a:pt x="3" y="3"/>
                  </a:lnTo>
                  <a:lnTo>
                    <a:pt x="2102" y="2627"/>
                  </a:lnTo>
                  <a:lnTo>
                    <a:pt x="2883" y="2627"/>
                  </a:lnTo>
                  <a:lnTo>
                    <a:pt x="225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26" name="Freeform 12">
              <a:extLst>
                <a:ext uri="{FF2B5EF4-FFF2-40B4-BE49-F238E27FC236}">
                  <a16:creationId xmlns="" xmlns:a16="http://schemas.microsoft.com/office/drawing/2014/main" id="{85925599-F99B-48E5-A384-76136C0818B7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>
              <a:off x="2928938" y="2578100"/>
              <a:ext cx="3584575" cy="4279900"/>
            </a:xfrm>
            <a:custGeom>
              <a:avLst/>
              <a:gdLst/>
              <a:ahLst/>
              <a:cxnLst/>
              <a:rect l="0" t="0" r="r" b="b"/>
              <a:pathLst>
                <a:path w="2258" h="2696">
                  <a:moveTo>
                    <a:pt x="2258" y="2696"/>
                  </a:moveTo>
                  <a:lnTo>
                    <a:pt x="264" y="111"/>
                  </a:lnTo>
                  <a:lnTo>
                    <a:pt x="228" y="60"/>
                  </a:lnTo>
                  <a:lnTo>
                    <a:pt x="225" y="57"/>
                  </a:lnTo>
                  <a:lnTo>
                    <a:pt x="0" y="0"/>
                  </a:lnTo>
                  <a:lnTo>
                    <a:pt x="0" y="3"/>
                  </a:lnTo>
                  <a:lnTo>
                    <a:pt x="1697" y="2696"/>
                  </a:lnTo>
                  <a:lnTo>
                    <a:pt x="2258" y="269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pic>
        <p:nvPicPr>
          <p:cNvPr id="5" name="Slika 5" descr="Slika na kojoj se nalazi nebo, osoba, otvoreni prostor, trava&#10;&#10;Opis je automatski generisan">
            <a:extLst>
              <a:ext uri="{FF2B5EF4-FFF2-40B4-BE49-F238E27FC236}">
                <a16:creationId xmlns="" xmlns:a16="http://schemas.microsoft.com/office/drawing/2014/main" id="{CF80CFCE-4E01-48EE-8B58-7840B67AFDE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6039" r="2192" b="-2"/>
          <a:stretch/>
        </p:blipFill>
        <p:spPr>
          <a:xfrm>
            <a:off x="-388169" y="-14367"/>
            <a:ext cx="5448280" cy="6857990"/>
          </a:xfrm>
          <a:custGeom>
            <a:avLst/>
            <a:gdLst/>
            <a:ahLst/>
            <a:cxnLst/>
            <a:rect l="l" t="t" r="r" b="b"/>
            <a:pathLst>
              <a:path w="5448300" h="6858000">
                <a:moveTo>
                  <a:pt x="0" y="0"/>
                </a:moveTo>
                <a:lnTo>
                  <a:pt x="3513666" y="0"/>
                </a:lnTo>
                <a:lnTo>
                  <a:pt x="2861733" y="2548466"/>
                </a:lnTo>
                <a:lnTo>
                  <a:pt x="5448300" y="6853767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ln w="38100">
            <a:noFill/>
          </a:ln>
          <a:effectLst/>
        </p:spPr>
      </p:pic>
      <p:sp>
        <p:nvSpPr>
          <p:cNvPr id="6" name="TextBox 16">
            <a:extLst>
              <a:ext uri="{FF2B5EF4-FFF2-40B4-BE49-F238E27FC236}">
                <a16:creationId xmlns="" xmlns:a16="http://schemas.microsoft.com/office/drawing/2014/main" id="{24BA1B6E-915E-48DE-8728-CEFB5F2110F4}"/>
              </a:ext>
            </a:extLst>
          </p:cNvPr>
          <p:cNvSpPr txBox="1"/>
          <p:nvPr/>
        </p:nvSpPr>
        <p:spPr>
          <a:xfrm>
            <a:off x="4621962" y="107471"/>
            <a:ext cx="8292857" cy="707886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sr-Latn-R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b="1" err="1">
                <a:solidFill>
                  <a:srgbClr val="0C0C0C"/>
                </a:solidFill>
                <a:latin typeface="Times New Roman"/>
                <a:cs typeface="Calibri"/>
              </a:rPr>
              <a:t>Базичне</a:t>
            </a:r>
            <a:r>
              <a:rPr lang="en-US" sz="2000" b="1">
                <a:solidFill>
                  <a:srgbClr val="0C0C0C"/>
                </a:solidFill>
                <a:latin typeface="Times New Roman"/>
                <a:cs typeface="Calibri"/>
              </a:rPr>
              <a:t> </a:t>
            </a:r>
            <a:r>
              <a:rPr lang="en-US" sz="2000" b="1" err="1">
                <a:solidFill>
                  <a:srgbClr val="0C0C0C"/>
                </a:solidFill>
                <a:latin typeface="Times New Roman"/>
                <a:cs typeface="Calibri"/>
              </a:rPr>
              <a:t>спортске</a:t>
            </a:r>
            <a:r>
              <a:rPr lang="en-US" sz="2000" b="1">
                <a:solidFill>
                  <a:srgbClr val="0C0C0C"/>
                </a:solidFill>
                <a:latin typeface="Times New Roman"/>
                <a:cs typeface="Calibri"/>
              </a:rPr>
              <a:t> </a:t>
            </a:r>
            <a:r>
              <a:rPr lang="en-US" sz="2000" b="1" err="1">
                <a:solidFill>
                  <a:srgbClr val="0C0C0C"/>
                </a:solidFill>
                <a:latin typeface="Times New Roman"/>
                <a:cs typeface="Calibri"/>
              </a:rPr>
              <a:t>активности</a:t>
            </a:r>
            <a:r>
              <a:rPr lang="en-US" sz="2000" b="1">
                <a:solidFill>
                  <a:srgbClr val="0C0C0C"/>
                </a:solidFill>
                <a:latin typeface="Times New Roman"/>
                <a:cs typeface="Calibri"/>
              </a:rPr>
              <a:t> из атлетике и превентивно </a:t>
            </a:r>
            <a:r>
              <a:rPr lang="en-US" sz="2000" b="1" err="1">
                <a:solidFill>
                  <a:srgbClr val="0C0C0C"/>
                </a:solidFill>
                <a:latin typeface="Times New Roman"/>
                <a:cs typeface="Calibri"/>
              </a:rPr>
              <a:t>корективно</a:t>
            </a:r>
            <a:r>
              <a:rPr lang="en-US" sz="2000" b="1">
                <a:solidFill>
                  <a:srgbClr val="0C0C0C"/>
                </a:solidFill>
                <a:latin typeface="Times New Roman"/>
                <a:cs typeface="Calibri"/>
              </a:rPr>
              <a:t> </a:t>
            </a:r>
            <a:r>
              <a:rPr lang="en-US" sz="2000" b="1" err="1">
                <a:solidFill>
                  <a:srgbClr val="0C0C0C"/>
                </a:solidFill>
                <a:latin typeface="Times New Roman"/>
                <a:cs typeface="Calibri"/>
              </a:rPr>
              <a:t>вјежбање</a:t>
            </a:r>
            <a:r>
              <a:rPr lang="en-US" sz="2000" b="1">
                <a:solidFill>
                  <a:srgbClr val="0C0C0C"/>
                </a:solidFill>
                <a:latin typeface="Times New Roman"/>
                <a:cs typeface="Calibri"/>
              </a:rPr>
              <a:t> (20 часова)</a:t>
            </a:r>
            <a:endParaRPr lang="sr-Latn-RS"/>
          </a:p>
        </p:txBody>
      </p:sp>
      <p:sp>
        <p:nvSpPr>
          <p:cNvPr id="7" name="TextBox 4">
            <a:extLst>
              <a:ext uri="{FF2B5EF4-FFF2-40B4-BE49-F238E27FC236}">
                <a16:creationId xmlns="" xmlns:a16="http://schemas.microsoft.com/office/drawing/2014/main" id="{D246CACA-CCEE-4A61-8CB2-693EDD6FE8F2}"/>
              </a:ext>
            </a:extLst>
          </p:cNvPr>
          <p:cNvSpPr txBox="1"/>
          <p:nvPr/>
        </p:nvSpPr>
        <p:spPr>
          <a:xfrm>
            <a:off x="4321835" y="828136"/>
            <a:ext cx="7804027" cy="400110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sr-Latn-R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err="1">
                <a:solidFill>
                  <a:srgbClr val="0C0C0C"/>
                </a:solidFill>
                <a:latin typeface="Times New Roman"/>
                <a:cs typeface="Times New Roman"/>
              </a:rPr>
              <a:t>Атлетика</a:t>
            </a:r>
            <a:r>
              <a:rPr lang="en-US" sz="2000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lang="en-US" sz="2000" err="1">
                <a:solidFill>
                  <a:srgbClr val="0C0C0C"/>
                </a:solidFill>
                <a:latin typeface="Times New Roman"/>
                <a:cs typeface="Times New Roman"/>
              </a:rPr>
              <a:t>је</a:t>
            </a:r>
            <a:r>
              <a:rPr lang="en-US" sz="2000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lang="en-US" sz="2000" err="1">
                <a:solidFill>
                  <a:srgbClr val="0C0C0C"/>
                </a:solidFill>
                <a:latin typeface="Times New Roman"/>
                <a:cs typeface="Times New Roman"/>
              </a:rPr>
              <a:t>базични</a:t>
            </a:r>
            <a:r>
              <a:rPr lang="en-US" sz="2000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lang="en-US" sz="2000" err="1">
                <a:solidFill>
                  <a:srgbClr val="0C0C0C"/>
                </a:solidFill>
                <a:latin typeface="Times New Roman"/>
                <a:cs typeface="Times New Roman"/>
              </a:rPr>
              <a:t>спорт</a:t>
            </a:r>
            <a:r>
              <a:rPr lang="en-US" sz="2000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lang="en-US" sz="2000" err="1">
                <a:solidFill>
                  <a:srgbClr val="0C0C0C"/>
                </a:solidFill>
                <a:latin typeface="Times New Roman"/>
                <a:cs typeface="Times New Roman"/>
              </a:rPr>
              <a:t>кроз</a:t>
            </a:r>
            <a:r>
              <a:rPr lang="en-US" sz="2000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lang="en-US" sz="2000" err="1">
                <a:solidFill>
                  <a:srgbClr val="0C0C0C"/>
                </a:solidFill>
                <a:latin typeface="Times New Roman"/>
                <a:cs typeface="Times New Roman"/>
              </a:rPr>
              <a:t>који</a:t>
            </a:r>
            <a:r>
              <a:rPr lang="en-US" sz="2000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lang="en-US" sz="2000" err="1">
                <a:solidFill>
                  <a:srgbClr val="0C0C0C"/>
                </a:solidFill>
                <a:latin typeface="Times New Roman"/>
                <a:cs typeface="Times New Roman"/>
              </a:rPr>
              <a:t>се</a:t>
            </a:r>
            <a:r>
              <a:rPr lang="en-US" sz="2000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lang="en-US" sz="2000" err="1">
                <a:solidFill>
                  <a:srgbClr val="0C0C0C"/>
                </a:solidFill>
                <a:latin typeface="Times New Roman"/>
                <a:cs typeface="Times New Roman"/>
              </a:rPr>
              <a:t>уче</a:t>
            </a:r>
            <a:r>
              <a:rPr lang="en-US" sz="2000">
                <a:solidFill>
                  <a:srgbClr val="0C0C0C"/>
                </a:solidFill>
                <a:latin typeface="Times New Roman"/>
                <a:cs typeface="Times New Roman"/>
              </a:rPr>
              <a:t> и </a:t>
            </a:r>
            <a:r>
              <a:rPr lang="en-US" sz="2000" err="1">
                <a:solidFill>
                  <a:srgbClr val="0C0C0C"/>
                </a:solidFill>
                <a:latin typeface="Times New Roman"/>
                <a:cs typeface="Times New Roman"/>
              </a:rPr>
              <a:t>усавршавају</a:t>
            </a:r>
            <a:r>
              <a:rPr lang="en-US" sz="2000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lang="en-US" sz="2000" err="1">
                <a:solidFill>
                  <a:srgbClr val="0C0C0C"/>
                </a:solidFill>
                <a:latin typeface="Times New Roman"/>
                <a:cs typeface="Times New Roman"/>
              </a:rPr>
              <a:t>покрети</a:t>
            </a:r>
            <a:r>
              <a:rPr lang="en-US" sz="2000">
                <a:solidFill>
                  <a:srgbClr val="0C0C0C"/>
                </a:solidFill>
                <a:latin typeface="Times New Roman"/>
                <a:cs typeface="Times New Roman"/>
              </a:rPr>
              <a:t>:</a:t>
            </a:r>
          </a:p>
        </p:txBody>
      </p:sp>
      <p:sp>
        <p:nvSpPr>
          <p:cNvPr id="29" name="TextBox 1">
            <a:extLst>
              <a:ext uri="{FF2B5EF4-FFF2-40B4-BE49-F238E27FC236}">
                <a16:creationId xmlns="" xmlns:a16="http://schemas.microsoft.com/office/drawing/2014/main" id="{C6EA8C54-B095-4ABD-9DD9-7A1FFBC04ED3}"/>
              </a:ext>
            </a:extLst>
          </p:cNvPr>
          <p:cNvSpPr txBox="1"/>
          <p:nvPr/>
        </p:nvSpPr>
        <p:spPr>
          <a:xfrm>
            <a:off x="4896929" y="1302590"/>
            <a:ext cx="2743200" cy="1600438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sr-Latn-R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Font typeface="Wingdings"/>
              <a:buChar char="Ø"/>
            </a:pPr>
            <a:r>
              <a:rPr lang="en-US" sz="2000" err="1">
                <a:solidFill>
                  <a:srgbClr val="0C0C0C"/>
                </a:solidFill>
                <a:latin typeface="Times New Roman"/>
                <a:cs typeface="Times New Roman"/>
              </a:rPr>
              <a:t>Ходање</a:t>
            </a:r>
            <a:endParaRPr lang="en-US" sz="2000">
              <a:solidFill>
                <a:srgbClr val="0C0C0C"/>
              </a:solidFill>
              <a:latin typeface="Times New Roman"/>
              <a:cs typeface="Times New Roman"/>
            </a:endParaRPr>
          </a:p>
          <a:p>
            <a:pPr marL="342900" indent="-342900">
              <a:buFont typeface="Wingdings"/>
              <a:buChar char="Ø"/>
            </a:pPr>
            <a:r>
              <a:rPr lang="en-US" sz="2000" err="1">
                <a:solidFill>
                  <a:srgbClr val="0C0C0C"/>
                </a:solidFill>
                <a:latin typeface="Times New Roman"/>
                <a:cs typeface="Times New Roman"/>
              </a:rPr>
              <a:t>Трчање</a:t>
            </a:r>
            <a:endParaRPr lang="en-US" sz="2000">
              <a:solidFill>
                <a:srgbClr val="0C0C0C"/>
              </a:solidFill>
              <a:latin typeface="Times New Roman"/>
              <a:cs typeface="Times New Roman"/>
            </a:endParaRPr>
          </a:p>
          <a:p>
            <a:pPr marL="342900" indent="-342900">
              <a:buFont typeface="Wingdings"/>
              <a:buChar char="Ø"/>
            </a:pPr>
            <a:r>
              <a:rPr lang="en-US" sz="2000" err="1">
                <a:solidFill>
                  <a:srgbClr val="0C0C0C"/>
                </a:solidFill>
                <a:latin typeface="Times New Roman"/>
                <a:cs typeface="Times New Roman"/>
              </a:rPr>
              <a:t>Скакање</a:t>
            </a:r>
            <a:endParaRPr lang="en-US" sz="2000">
              <a:solidFill>
                <a:srgbClr val="0C0C0C"/>
              </a:solidFill>
              <a:latin typeface="Times New Roman"/>
              <a:cs typeface="Times New Roman"/>
            </a:endParaRPr>
          </a:p>
          <a:p>
            <a:pPr marL="342900" indent="-342900">
              <a:buFont typeface="Wingdings"/>
              <a:buChar char="Ø"/>
            </a:pPr>
            <a:r>
              <a:rPr lang="en-US" sz="2000" err="1">
                <a:solidFill>
                  <a:srgbClr val="0C0C0C"/>
                </a:solidFill>
                <a:latin typeface="Times New Roman"/>
                <a:cs typeface="Times New Roman"/>
              </a:rPr>
              <a:t>Бацање</a:t>
            </a:r>
            <a:endParaRPr lang="en-US" sz="2000">
              <a:solidFill>
                <a:srgbClr val="0C0C0C"/>
              </a:solidFill>
              <a:latin typeface="Times New Roman"/>
              <a:cs typeface="Times New Roman"/>
            </a:endParaRPr>
          </a:p>
          <a:p>
            <a:pPr marL="285750" indent="-285750" algn="l">
              <a:buFont typeface="Wingdings"/>
              <a:buChar char="Ø"/>
            </a:pPr>
            <a:endParaRPr lang="en-US">
              <a:solidFill>
                <a:srgbClr val="0C0C0C"/>
              </a:solidFill>
            </a:endParaRPr>
          </a:p>
        </p:txBody>
      </p:sp>
      <p:sp>
        <p:nvSpPr>
          <p:cNvPr id="30" name="TextBox 5">
            <a:extLst>
              <a:ext uri="{FF2B5EF4-FFF2-40B4-BE49-F238E27FC236}">
                <a16:creationId xmlns="" xmlns:a16="http://schemas.microsoft.com/office/drawing/2014/main" id="{FDDFD57D-6854-413C-8E72-EF40D67D48F2}"/>
              </a:ext>
            </a:extLst>
          </p:cNvPr>
          <p:cNvSpPr txBox="1"/>
          <p:nvPr/>
        </p:nvSpPr>
        <p:spPr>
          <a:xfrm>
            <a:off x="4134928" y="2898476"/>
            <a:ext cx="7660255" cy="1908215"/>
          </a:xfrm>
          <a:prstGeom prst="rect">
            <a:avLst/>
          </a:prstGeom>
          <a:solidFill>
            <a:srgbClr val="FAF7F7">
              <a:alpha val="57000"/>
            </a:srgbClr>
          </a:solidFill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sr-Latn-R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err="1">
                <a:solidFill>
                  <a:srgbClr val="0C0C0C"/>
                </a:solidFill>
                <a:latin typeface="Times New Roman"/>
                <a:cs typeface="Calibri"/>
              </a:rPr>
              <a:t>Посебни</a:t>
            </a:r>
            <a:r>
              <a:rPr lang="en-US" sz="2000">
                <a:solidFill>
                  <a:srgbClr val="0C0C0C"/>
                </a:solidFill>
                <a:latin typeface="Times New Roman"/>
                <a:cs typeface="Calibri"/>
              </a:rPr>
              <a:t> </a:t>
            </a:r>
            <a:r>
              <a:rPr lang="en-US" sz="2000" err="1">
                <a:solidFill>
                  <a:srgbClr val="0C0C0C"/>
                </a:solidFill>
                <a:latin typeface="Times New Roman"/>
                <a:cs typeface="Calibri"/>
              </a:rPr>
              <a:t>циљеви</a:t>
            </a:r>
            <a:r>
              <a:rPr lang="en-US" sz="2000">
                <a:solidFill>
                  <a:srgbClr val="0C0C0C"/>
                </a:solidFill>
                <a:latin typeface="Times New Roman"/>
                <a:cs typeface="Calibri"/>
              </a:rPr>
              <a:t>:</a:t>
            </a:r>
          </a:p>
          <a:p>
            <a:pPr marL="285750" indent="-285750">
              <a:buFont typeface="Wingdings"/>
              <a:buChar char="q"/>
            </a:pPr>
            <a:r>
              <a:rPr lang="en-US" sz="2000" err="1">
                <a:solidFill>
                  <a:srgbClr val="0C0C0C"/>
                </a:solidFill>
                <a:latin typeface="Times New Roman"/>
                <a:cs typeface="Calibri"/>
              </a:rPr>
              <a:t>усавршавање</a:t>
            </a:r>
            <a:r>
              <a:rPr lang="en-US" sz="2000">
                <a:solidFill>
                  <a:srgbClr val="0C0C0C"/>
                </a:solidFill>
                <a:latin typeface="Times New Roman"/>
                <a:cs typeface="Calibri"/>
              </a:rPr>
              <a:t> </a:t>
            </a:r>
            <a:r>
              <a:rPr lang="en-US" sz="2000" err="1">
                <a:solidFill>
                  <a:srgbClr val="0C0C0C"/>
                </a:solidFill>
                <a:latin typeface="Times New Roman"/>
                <a:cs typeface="Calibri"/>
              </a:rPr>
              <a:t>природних</a:t>
            </a:r>
            <a:r>
              <a:rPr lang="en-US" sz="2000">
                <a:solidFill>
                  <a:srgbClr val="0C0C0C"/>
                </a:solidFill>
                <a:latin typeface="Times New Roman"/>
                <a:cs typeface="Calibri"/>
              </a:rPr>
              <a:t> </a:t>
            </a:r>
            <a:r>
              <a:rPr lang="en-US" sz="2000" err="1">
                <a:solidFill>
                  <a:srgbClr val="0C0C0C"/>
                </a:solidFill>
                <a:latin typeface="Times New Roman"/>
                <a:cs typeface="Calibri"/>
              </a:rPr>
              <a:t>облика</a:t>
            </a:r>
            <a:r>
              <a:rPr lang="en-US" sz="2000">
                <a:solidFill>
                  <a:srgbClr val="0C0C0C"/>
                </a:solidFill>
                <a:latin typeface="Times New Roman"/>
                <a:cs typeface="Calibri"/>
              </a:rPr>
              <a:t> </a:t>
            </a:r>
            <a:r>
              <a:rPr lang="en-US" sz="2000" err="1">
                <a:solidFill>
                  <a:srgbClr val="0C0C0C"/>
                </a:solidFill>
                <a:latin typeface="Times New Roman"/>
                <a:cs typeface="Calibri"/>
              </a:rPr>
              <a:t>кретања</a:t>
            </a:r>
            <a:r>
              <a:rPr lang="en-US" sz="2000">
                <a:solidFill>
                  <a:srgbClr val="0C0C0C"/>
                </a:solidFill>
                <a:latin typeface="Times New Roman"/>
                <a:cs typeface="Calibri"/>
              </a:rPr>
              <a:t> </a:t>
            </a:r>
            <a:r>
              <a:rPr lang="en-US" sz="2000" err="1">
                <a:solidFill>
                  <a:srgbClr val="0C0C0C"/>
                </a:solidFill>
                <a:latin typeface="Times New Roman"/>
                <a:cs typeface="Calibri"/>
              </a:rPr>
              <a:t>кроз</a:t>
            </a:r>
            <a:r>
              <a:rPr lang="en-US" sz="2000">
                <a:solidFill>
                  <a:srgbClr val="0C0C0C"/>
                </a:solidFill>
                <a:latin typeface="Times New Roman"/>
                <a:cs typeface="Calibri"/>
              </a:rPr>
              <a:t> </a:t>
            </a:r>
            <a:r>
              <a:rPr lang="en-US" sz="2000" err="1">
                <a:solidFill>
                  <a:srgbClr val="0C0C0C"/>
                </a:solidFill>
                <a:latin typeface="Times New Roman"/>
                <a:cs typeface="Calibri"/>
              </a:rPr>
              <a:t>атлетске</a:t>
            </a:r>
            <a:r>
              <a:rPr lang="en-US" sz="2000">
                <a:solidFill>
                  <a:srgbClr val="0C0C0C"/>
                </a:solidFill>
                <a:latin typeface="Times New Roman"/>
                <a:cs typeface="Calibri"/>
              </a:rPr>
              <a:t> </a:t>
            </a:r>
            <a:r>
              <a:rPr lang="en-US" sz="2000" err="1">
                <a:solidFill>
                  <a:srgbClr val="0C0C0C"/>
                </a:solidFill>
                <a:latin typeface="Times New Roman"/>
                <a:cs typeface="Calibri"/>
              </a:rPr>
              <a:t>елементе</a:t>
            </a:r>
            <a:r>
              <a:rPr lang="en-US" sz="2000">
                <a:solidFill>
                  <a:srgbClr val="0C0C0C"/>
                </a:solidFill>
                <a:latin typeface="Times New Roman"/>
                <a:cs typeface="Calibri"/>
              </a:rPr>
              <a:t>;</a:t>
            </a:r>
            <a:endParaRPr lang="en-US">
              <a:solidFill>
                <a:srgbClr val="0C0C0C"/>
              </a:solidFill>
            </a:endParaRPr>
          </a:p>
          <a:p>
            <a:pPr marL="285750" indent="-285750">
              <a:buFont typeface="Wingdings"/>
              <a:buChar char="q"/>
            </a:pPr>
            <a:r>
              <a:rPr lang="en-US" sz="2000" err="1">
                <a:solidFill>
                  <a:srgbClr val="0C0C0C"/>
                </a:solidFill>
                <a:latin typeface="Times New Roman"/>
                <a:cs typeface="Calibri"/>
              </a:rPr>
              <a:t>развијање</a:t>
            </a:r>
            <a:r>
              <a:rPr lang="en-US" sz="2000">
                <a:solidFill>
                  <a:srgbClr val="0C0C0C"/>
                </a:solidFill>
                <a:latin typeface="Times New Roman"/>
                <a:cs typeface="Calibri"/>
              </a:rPr>
              <a:t> </a:t>
            </a:r>
            <a:r>
              <a:rPr lang="en-US" sz="2000" err="1">
                <a:solidFill>
                  <a:srgbClr val="0C0C0C"/>
                </a:solidFill>
                <a:latin typeface="Times New Roman"/>
                <a:cs typeface="Calibri"/>
              </a:rPr>
              <a:t>моторичких</a:t>
            </a:r>
            <a:r>
              <a:rPr lang="en-US" sz="2000">
                <a:solidFill>
                  <a:srgbClr val="0C0C0C"/>
                </a:solidFill>
                <a:latin typeface="Times New Roman"/>
                <a:cs typeface="Calibri"/>
              </a:rPr>
              <a:t> и </a:t>
            </a:r>
            <a:r>
              <a:rPr lang="en-US" sz="2000" err="1">
                <a:solidFill>
                  <a:srgbClr val="0C0C0C"/>
                </a:solidFill>
                <a:latin typeface="Times New Roman"/>
                <a:cs typeface="Calibri"/>
              </a:rPr>
              <a:t>функционалних</a:t>
            </a:r>
            <a:r>
              <a:rPr lang="en-US" sz="2000">
                <a:solidFill>
                  <a:srgbClr val="0C0C0C"/>
                </a:solidFill>
                <a:latin typeface="Times New Roman"/>
                <a:cs typeface="Calibri"/>
              </a:rPr>
              <a:t> </a:t>
            </a:r>
            <a:r>
              <a:rPr lang="en-US" sz="2000" err="1">
                <a:solidFill>
                  <a:srgbClr val="0C0C0C"/>
                </a:solidFill>
                <a:latin typeface="Times New Roman"/>
                <a:cs typeface="Calibri"/>
              </a:rPr>
              <a:t>способности</a:t>
            </a:r>
            <a:r>
              <a:rPr lang="en-US" sz="2000">
                <a:solidFill>
                  <a:srgbClr val="0C0C0C"/>
                </a:solidFill>
                <a:latin typeface="Times New Roman"/>
                <a:cs typeface="Calibri"/>
              </a:rPr>
              <a:t>, </a:t>
            </a:r>
            <a:r>
              <a:rPr lang="en-US" sz="2000" err="1">
                <a:solidFill>
                  <a:srgbClr val="0C0C0C"/>
                </a:solidFill>
                <a:latin typeface="Times New Roman"/>
                <a:cs typeface="Calibri"/>
              </a:rPr>
              <a:t>локомоторног</a:t>
            </a:r>
            <a:r>
              <a:rPr lang="en-US" sz="2000">
                <a:solidFill>
                  <a:srgbClr val="0C0C0C"/>
                </a:solidFill>
                <a:latin typeface="Times New Roman"/>
                <a:cs typeface="Calibri"/>
              </a:rPr>
              <a:t> </a:t>
            </a:r>
            <a:r>
              <a:rPr lang="en-US" sz="2000" err="1">
                <a:solidFill>
                  <a:srgbClr val="0C0C0C"/>
                </a:solidFill>
                <a:latin typeface="Times New Roman"/>
                <a:cs typeface="Calibri"/>
              </a:rPr>
              <a:t>апарата</a:t>
            </a:r>
            <a:r>
              <a:rPr lang="en-US" sz="2000">
                <a:solidFill>
                  <a:srgbClr val="0C0C0C"/>
                </a:solidFill>
                <a:latin typeface="Times New Roman"/>
                <a:cs typeface="Calibri"/>
              </a:rPr>
              <a:t>, а </a:t>
            </a:r>
            <a:r>
              <a:rPr lang="en-US" sz="2000" err="1">
                <a:solidFill>
                  <a:srgbClr val="0C0C0C"/>
                </a:solidFill>
                <a:latin typeface="Times New Roman"/>
                <a:cs typeface="Calibri"/>
              </a:rPr>
              <a:t>посебно</a:t>
            </a:r>
            <a:r>
              <a:rPr lang="en-US" sz="2000">
                <a:solidFill>
                  <a:srgbClr val="0C0C0C"/>
                </a:solidFill>
                <a:latin typeface="Times New Roman"/>
                <a:cs typeface="Calibri"/>
              </a:rPr>
              <a:t> </a:t>
            </a:r>
            <a:r>
              <a:rPr lang="en-US" sz="2000" err="1">
                <a:solidFill>
                  <a:srgbClr val="0C0C0C"/>
                </a:solidFill>
                <a:latin typeface="Times New Roman"/>
                <a:cs typeface="Calibri"/>
              </a:rPr>
              <a:t>мускулатуре</a:t>
            </a:r>
            <a:r>
              <a:rPr lang="en-US" sz="2000">
                <a:solidFill>
                  <a:srgbClr val="0C0C0C"/>
                </a:solidFill>
                <a:latin typeface="Times New Roman"/>
                <a:cs typeface="Calibri"/>
              </a:rPr>
              <a:t> </a:t>
            </a:r>
            <a:r>
              <a:rPr lang="en-US" sz="2000" err="1">
                <a:solidFill>
                  <a:srgbClr val="0C0C0C"/>
                </a:solidFill>
                <a:latin typeface="Times New Roman"/>
                <a:cs typeface="Calibri"/>
              </a:rPr>
              <a:t>одговорне</a:t>
            </a:r>
            <a:r>
              <a:rPr lang="en-US" sz="2000">
                <a:solidFill>
                  <a:srgbClr val="0C0C0C"/>
                </a:solidFill>
                <a:latin typeface="Times New Roman"/>
                <a:cs typeface="Calibri"/>
              </a:rPr>
              <a:t> </a:t>
            </a:r>
            <a:r>
              <a:rPr lang="en-US" sz="2000" err="1">
                <a:solidFill>
                  <a:srgbClr val="0C0C0C"/>
                </a:solidFill>
                <a:latin typeface="Times New Roman"/>
                <a:cs typeface="Calibri"/>
              </a:rPr>
              <a:t>за</a:t>
            </a:r>
            <a:r>
              <a:rPr lang="en-US" sz="2000">
                <a:solidFill>
                  <a:srgbClr val="0C0C0C"/>
                </a:solidFill>
                <a:latin typeface="Times New Roman"/>
                <a:cs typeface="Calibri"/>
              </a:rPr>
              <a:t> </a:t>
            </a:r>
            <a:r>
              <a:rPr lang="en-US" sz="2000" err="1">
                <a:solidFill>
                  <a:srgbClr val="0C0C0C"/>
                </a:solidFill>
                <a:latin typeface="Times New Roman"/>
                <a:cs typeface="Calibri"/>
              </a:rPr>
              <a:t>правилно</a:t>
            </a:r>
            <a:r>
              <a:rPr lang="en-US" sz="2000">
                <a:solidFill>
                  <a:srgbClr val="0C0C0C"/>
                </a:solidFill>
                <a:latin typeface="Times New Roman"/>
                <a:cs typeface="Calibri"/>
              </a:rPr>
              <a:t> </a:t>
            </a:r>
            <a:r>
              <a:rPr lang="en-US" sz="2000" err="1">
                <a:solidFill>
                  <a:srgbClr val="0C0C0C"/>
                </a:solidFill>
                <a:latin typeface="Times New Roman"/>
                <a:cs typeface="Calibri"/>
              </a:rPr>
              <a:t>држање</a:t>
            </a:r>
            <a:r>
              <a:rPr lang="en-US" sz="2000">
                <a:solidFill>
                  <a:srgbClr val="0C0C0C"/>
                </a:solidFill>
                <a:latin typeface="Times New Roman"/>
                <a:cs typeface="Calibri"/>
              </a:rPr>
              <a:t> </a:t>
            </a:r>
            <a:r>
              <a:rPr lang="en-US" sz="2000" err="1">
                <a:solidFill>
                  <a:srgbClr val="0C0C0C"/>
                </a:solidFill>
                <a:latin typeface="Times New Roman"/>
                <a:cs typeface="Calibri"/>
              </a:rPr>
              <a:t>тијела</a:t>
            </a:r>
            <a:r>
              <a:rPr lang="en-US" sz="2000">
                <a:solidFill>
                  <a:srgbClr val="0C0C0C"/>
                </a:solidFill>
                <a:latin typeface="Times New Roman"/>
                <a:cs typeface="Calibri"/>
              </a:rPr>
              <a:t> </a:t>
            </a:r>
            <a:r>
              <a:rPr lang="en-US" sz="2000" err="1">
                <a:solidFill>
                  <a:srgbClr val="0C0C0C"/>
                </a:solidFill>
                <a:latin typeface="Times New Roman"/>
                <a:cs typeface="Calibri"/>
              </a:rPr>
              <a:t>кроз</a:t>
            </a:r>
            <a:r>
              <a:rPr lang="en-US" sz="2000">
                <a:solidFill>
                  <a:srgbClr val="0C0C0C"/>
                </a:solidFill>
                <a:latin typeface="Times New Roman"/>
                <a:cs typeface="Calibri"/>
              </a:rPr>
              <a:t> </a:t>
            </a:r>
            <a:r>
              <a:rPr lang="en-US" sz="2000" err="1">
                <a:solidFill>
                  <a:srgbClr val="0C0C0C"/>
                </a:solidFill>
                <a:latin typeface="Times New Roman"/>
                <a:cs typeface="Calibri"/>
              </a:rPr>
              <a:t>примјену</a:t>
            </a:r>
            <a:r>
              <a:rPr lang="en-US" sz="2000">
                <a:solidFill>
                  <a:srgbClr val="0C0C0C"/>
                </a:solidFill>
                <a:latin typeface="Times New Roman"/>
                <a:cs typeface="Calibri"/>
              </a:rPr>
              <a:t> </a:t>
            </a:r>
            <a:r>
              <a:rPr lang="en-US" sz="2000" err="1">
                <a:solidFill>
                  <a:srgbClr val="0C0C0C"/>
                </a:solidFill>
                <a:latin typeface="Times New Roman"/>
                <a:cs typeface="Calibri"/>
              </a:rPr>
              <a:t>атлетских</a:t>
            </a:r>
            <a:r>
              <a:rPr lang="en-US" sz="2000">
                <a:solidFill>
                  <a:srgbClr val="0C0C0C"/>
                </a:solidFill>
                <a:latin typeface="Times New Roman"/>
                <a:cs typeface="Calibri"/>
              </a:rPr>
              <a:t> </a:t>
            </a:r>
            <a:r>
              <a:rPr lang="en-US" sz="2000" err="1">
                <a:solidFill>
                  <a:srgbClr val="0C0C0C"/>
                </a:solidFill>
                <a:latin typeface="Times New Roman"/>
                <a:cs typeface="Calibri"/>
              </a:rPr>
              <a:t>елемената</a:t>
            </a:r>
            <a:r>
              <a:rPr lang="en-US" sz="2000">
                <a:solidFill>
                  <a:srgbClr val="0C0C0C"/>
                </a:solidFill>
                <a:latin typeface="Times New Roman"/>
                <a:cs typeface="Calibri"/>
              </a:rPr>
              <a:t>.</a:t>
            </a:r>
          </a:p>
          <a:p>
            <a:endParaRPr lang="en-US">
              <a:solidFill>
                <a:srgbClr val="0C0C0C"/>
              </a:solidFill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214146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76000"/>
                <a:satMod val="180000"/>
              </a:schemeClr>
              <a:schemeClr val="bg2">
                <a:tint val="80000"/>
                <a:satMod val="120000"/>
                <a:lumMod val="180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ounded Rectangle 9">
            <a:extLst>
              <a:ext uri="{FF2B5EF4-FFF2-40B4-BE49-F238E27FC236}">
                <a16:creationId xmlns="" xmlns:a16="http://schemas.microsoft.com/office/drawing/2014/main" id="{2485AC7A-46D7-4F0F-9F64-C69A06189A11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3718560" y="609600"/>
            <a:ext cx="7833360" cy="3119092"/>
          </a:xfrm>
          <a:prstGeom prst="roundRect">
            <a:avLst>
              <a:gd name="adj" fmla="val 4834"/>
            </a:avLst>
          </a:prstGeom>
          <a:solidFill>
            <a:schemeClr val="bg1"/>
          </a:solidFill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3" name="Slika 24" descr="Slika na kojoj se nalazi tekst, clipart&#10;&#10;Opis je automatski generisan">
            <a:extLst>
              <a:ext uri="{FF2B5EF4-FFF2-40B4-BE49-F238E27FC236}">
                <a16:creationId xmlns="" xmlns:a16="http://schemas.microsoft.com/office/drawing/2014/main" id="{29789970-39C3-4D0E-809B-D37621BDD45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00223" y="4223206"/>
            <a:ext cx="1795874" cy="2430780"/>
          </a:xfrm>
          <a:prstGeom prst="rect">
            <a:avLst/>
          </a:prstGeom>
        </p:spPr>
      </p:pic>
      <p:sp>
        <p:nvSpPr>
          <p:cNvPr id="29" name="Okvir za tekst 1">
            <a:extLst>
              <a:ext uri="{FF2B5EF4-FFF2-40B4-BE49-F238E27FC236}">
                <a16:creationId xmlns="" xmlns:a16="http://schemas.microsoft.com/office/drawing/2014/main" id="{ADC12D16-DB12-4A9A-A70F-D13926D7D7F3}"/>
              </a:ext>
            </a:extLst>
          </p:cNvPr>
          <p:cNvSpPr txBox="1"/>
          <p:nvPr/>
        </p:nvSpPr>
        <p:spPr>
          <a:xfrm>
            <a:off x="3376398" y="247924"/>
            <a:ext cx="8734530" cy="467581"/>
          </a:xfrm>
          <a:prstGeom prst="rect">
            <a:avLst/>
          </a:prstGeom>
        </p:spPr>
        <p:txBody>
          <a:bodyPr rot="0" spcFirstLastPara="0" vert="horz" lIns="91440" tIns="45720" rIns="91440" bIns="45720" numCol="1" spcCol="0" rtlCol="0" fromWordArt="0" anchor="t" anchorCtr="0" forceAA="0" compatLnSpc="1">
            <a:prstTxWarp prst="textNoShape">
              <a:avLst/>
            </a:prstTxWarp>
            <a:normAutofit/>
          </a:bodyPr>
          <a:lstStyle>
            <a:defPPr>
              <a:defRPr lang="sr-Latn-R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90000"/>
              </a:lnSpc>
              <a:spcAft>
                <a:spcPts val="600"/>
              </a:spcAft>
            </a:pPr>
            <a:r>
              <a:rPr lang="en-US" sz="2000" b="1">
                <a:solidFill>
                  <a:srgbClr val="002060"/>
                </a:solidFill>
                <a:latin typeface="Times New Roman"/>
                <a:cs typeface="Times New Roman"/>
              </a:rPr>
              <a:t>РЕПУБЛИЧКИ ПЕДАГОШКИ ЗАВОД РЕПУБЛИКЕ СРПСКЕ</a:t>
            </a:r>
            <a:endParaRPr lang="sr-Latn-RS" sz="2000" b="1">
              <a:solidFill>
                <a:srgbClr val="002060"/>
              </a:solidFill>
              <a:latin typeface="Times New Roman"/>
              <a:cs typeface="Times New Roman"/>
            </a:endParaRPr>
          </a:p>
        </p:txBody>
      </p:sp>
      <p:pic>
        <p:nvPicPr>
          <p:cNvPr id="3" name="Slika 3">
            <a:extLst>
              <a:ext uri="{FF2B5EF4-FFF2-40B4-BE49-F238E27FC236}">
                <a16:creationId xmlns="" xmlns:a16="http://schemas.microsoft.com/office/drawing/2014/main" id="{F2B6A82D-09BE-4565-B63F-6E80AFE1AB1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81213" y="-4762"/>
            <a:ext cx="1533525" cy="1104900"/>
          </a:xfrm>
          <a:prstGeom prst="rect">
            <a:avLst/>
          </a:prstGeom>
        </p:spPr>
      </p:pic>
      <p:sp>
        <p:nvSpPr>
          <p:cNvPr id="7" name="Okvir za tekst 6">
            <a:extLst>
              <a:ext uri="{FF2B5EF4-FFF2-40B4-BE49-F238E27FC236}">
                <a16:creationId xmlns="" xmlns:a16="http://schemas.microsoft.com/office/drawing/2014/main" id="{721315A1-F8B9-4C4A-9BE0-71150CA5A268}"/>
              </a:ext>
            </a:extLst>
          </p:cNvPr>
          <p:cNvSpPr txBox="1"/>
          <p:nvPr/>
        </p:nvSpPr>
        <p:spPr>
          <a:xfrm>
            <a:off x="4933895" y="929437"/>
            <a:ext cx="5857875" cy="86177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sr-Latn-RS" sz="5000" dirty="0" err="1">
                <a:solidFill>
                  <a:srgbClr val="002060"/>
                </a:solidFill>
                <a:latin typeface="Times New Roman"/>
                <a:cs typeface="Times New Roman"/>
              </a:rPr>
              <a:t>Хвала</a:t>
            </a:r>
            <a:r>
              <a:rPr lang="sr-Latn-RS" sz="5000" dirty="0">
                <a:solidFill>
                  <a:srgbClr val="002060"/>
                </a:solidFill>
                <a:latin typeface="Times New Roman"/>
                <a:cs typeface="Times New Roman"/>
              </a:rPr>
              <a:t> </a:t>
            </a:r>
            <a:r>
              <a:rPr lang="sr-Latn-RS" sz="5000" dirty="0" err="1">
                <a:solidFill>
                  <a:srgbClr val="002060"/>
                </a:solidFill>
                <a:latin typeface="Times New Roman"/>
                <a:cs typeface="Times New Roman"/>
              </a:rPr>
              <a:t>на</a:t>
            </a:r>
            <a:r>
              <a:rPr lang="sr-Latn-RS" sz="5000" dirty="0">
                <a:solidFill>
                  <a:srgbClr val="002060"/>
                </a:solidFill>
                <a:latin typeface="Times New Roman"/>
                <a:cs typeface="Times New Roman"/>
              </a:rPr>
              <a:t> </a:t>
            </a:r>
            <a:r>
              <a:rPr lang="sr-Latn-RS" sz="5000" dirty="0" err="1">
                <a:solidFill>
                  <a:srgbClr val="002060"/>
                </a:solidFill>
                <a:latin typeface="Times New Roman"/>
                <a:cs typeface="Times New Roman"/>
              </a:rPr>
              <a:t>пажњи</a:t>
            </a:r>
            <a:r>
              <a:rPr lang="sr-Latn-RS" sz="5000" dirty="0">
                <a:solidFill>
                  <a:srgbClr val="002060"/>
                </a:solidFill>
                <a:latin typeface="Times New Roman"/>
                <a:cs typeface="Times New Roman"/>
              </a:rPr>
              <a:t>!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35140" y="1800599"/>
            <a:ext cx="1600200" cy="163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137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7" name="Group 56">
            <a:extLst>
              <a:ext uri="{FF2B5EF4-FFF2-40B4-BE49-F238E27FC236}">
                <a16:creationId xmlns="" xmlns:a16="http://schemas.microsoft.com/office/drawing/2014/main" id="{260ACC13-B825-49F3-93DE-C8B8F2FA37A1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GrpSpPr>
        <p:grpSpPr>
          <a:xfrm>
            <a:off x="150812" y="0"/>
            <a:ext cx="2436813" cy="6858001"/>
            <a:chOff x="1320800" y="0"/>
            <a:chExt cx="2436813" cy="6858001"/>
          </a:xfrm>
        </p:grpSpPr>
        <p:sp>
          <p:nvSpPr>
            <p:cNvPr id="58" name="Freeform 6">
              <a:extLst>
                <a:ext uri="{FF2B5EF4-FFF2-40B4-BE49-F238E27FC236}">
                  <a16:creationId xmlns="" xmlns:a16="http://schemas.microsoft.com/office/drawing/2014/main" id="{F947B31F-CA03-4793-845D-FD86BABC1A18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>
              <a:off x="1627188" y="0"/>
              <a:ext cx="1122363" cy="5329238"/>
            </a:xfrm>
            <a:custGeom>
              <a:avLst/>
              <a:gdLst/>
              <a:ahLst/>
              <a:cxnLst/>
              <a:rect l="0" t="0" r="r" b="b"/>
              <a:pathLst>
                <a:path w="707" h="3357">
                  <a:moveTo>
                    <a:pt x="0" y="3330"/>
                  </a:moveTo>
                  <a:lnTo>
                    <a:pt x="156" y="3357"/>
                  </a:lnTo>
                  <a:lnTo>
                    <a:pt x="707" y="0"/>
                  </a:lnTo>
                  <a:lnTo>
                    <a:pt x="547" y="0"/>
                  </a:lnTo>
                  <a:lnTo>
                    <a:pt x="0" y="333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59" name="Freeform 7">
              <a:extLst>
                <a:ext uri="{FF2B5EF4-FFF2-40B4-BE49-F238E27FC236}">
                  <a16:creationId xmlns="" xmlns:a16="http://schemas.microsoft.com/office/drawing/2014/main" id="{DCDDE94D-F78C-4A48-AEA6-E922FC99A159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>
              <a:off x="1320800" y="0"/>
              <a:ext cx="1117600" cy="5276850"/>
            </a:xfrm>
            <a:custGeom>
              <a:avLst/>
              <a:gdLst/>
              <a:ahLst/>
              <a:cxnLst/>
              <a:rect l="0" t="0" r="r" b="b"/>
              <a:pathLst>
                <a:path w="704" h="3324">
                  <a:moveTo>
                    <a:pt x="704" y="0"/>
                  </a:moveTo>
                  <a:lnTo>
                    <a:pt x="545" y="0"/>
                  </a:lnTo>
                  <a:lnTo>
                    <a:pt x="0" y="3300"/>
                  </a:lnTo>
                  <a:lnTo>
                    <a:pt x="157" y="3324"/>
                  </a:lnTo>
                  <a:lnTo>
                    <a:pt x="704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60" name="Freeform 8">
              <a:extLst>
                <a:ext uri="{FF2B5EF4-FFF2-40B4-BE49-F238E27FC236}">
                  <a16:creationId xmlns="" xmlns:a16="http://schemas.microsoft.com/office/drawing/2014/main" id="{3445A886-F3CA-4DE4-90D7-535F9707B799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>
              <a:off x="1320800" y="5238750"/>
              <a:ext cx="1228725" cy="1619250"/>
            </a:xfrm>
            <a:custGeom>
              <a:avLst/>
              <a:gdLst/>
              <a:ahLst/>
              <a:cxnLst/>
              <a:rect l="0" t="0" r="r" b="b"/>
              <a:pathLst>
                <a:path w="774" h="1020">
                  <a:moveTo>
                    <a:pt x="0" y="0"/>
                  </a:moveTo>
                  <a:lnTo>
                    <a:pt x="740" y="1020"/>
                  </a:lnTo>
                  <a:lnTo>
                    <a:pt x="774" y="10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61" name="Freeform 9">
              <a:extLst>
                <a:ext uri="{FF2B5EF4-FFF2-40B4-BE49-F238E27FC236}">
                  <a16:creationId xmlns="" xmlns:a16="http://schemas.microsoft.com/office/drawing/2014/main" id="{A8999CB6-C053-418B-AE37-E470804D251D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>
              <a:off x="1627188" y="5291138"/>
              <a:ext cx="1495425" cy="1566863"/>
            </a:xfrm>
            <a:custGeom>
              <a:avLst/>
              <a:gdLst/>
              <a:ahLst/>
              <a:cxnLst/>
              <a:rect l="0" t="0" r="r" b="b"/>
              <a:pathLst>
                <a:path w="942" h="987">
                  <a:moveTo>
                    <a:pt x="0" y="0"/>
                  </a:moveTo>
                  <a:lnTo>
                    <a:pt x="909" y="987"/>
                  </a:lnTo>
                  <a:lnTo>
                    <a:pt x="942" y="9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62" name="Freeform 10">
              <a:extLst>
                <a:ext uri="{FF2B5EF4-FFF2-40B4-BE49-F238E27FC236}">
                  <a16:creationId xmlns="" xmlns:a16="http://schemas.microsoft.com/office/drawing/2014/main" id="{81EA3E26-BFCD-4396-AE8A-2A9828BFFBA2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>
              <a:off x="1627188" y="5286375"/>
              <a:ext cx="2130425" cy="1571625"/>
            </a:xfrm>
            <a:custGeom>
              <a:avLst/>
              <a:gdLst/>
              <a:ahLst/>
              <a:cxnLst/>
              <a:rect l="0" t="0" r="r" b="b"/>
              <a:pathLst>
                <a:path w="1342" h="990">
                  <a:moveTo>
                    <a:pt x="0" y="3"/>
                  </a:moveTo>
                  <a:lnTo>
                    <a:pt x="942" y="990"/>
                  </a:lnTo>
                  <a:lnTo>
                    <a:pt x="1342" y="990"/>
                  </a:lnTo>
                  <a:lnTo>
                    <a:pt x="156" y="27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63" name="Freeform 11">
              <a:extLst>
                <a:ext uri="{FF2B5EF4-FFF2-40B4-BE49-F238E27FC236}">
                  <a16:creationId xmlns="" xmlns:a16="http://schemas.microsoft.com/office/drawing/2014/main" id="{5F9BC582-73A6-4D8A-8738-E36476489351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>
              <a:off x="1320800" y="5238750"/>
              <a:ext cx="1695450" cy="1619250"/>
            </a:xfrm>
            <a:custGeom>
              <a:avLst/>
              <a:gdLst/>
              <a:ahLst/>
              <a:cxnLst/>
              <a:rect l="0" t="0" r="r" b="b"/>
              <a:pathLst>
                <a:path w="1068" h="1020">
                  <a:moveTo>
                    <a:pt x="1068" y="1020"/>
                  </a:moveTo>
                  <a:lnTo>
                    <a:pt x="184" y="60"/>
                  </a:lnTo>
                  <a:lnTo>
                    <a:pt x="154" y="27"/>
                  </a:lnTo>
                  <a:lnTo>
                    <a:pt x="157" y="27"/>
                  </a:lnTo>
                  <a:lnTo>
                    <a:pt x="157" y="24"/>
                  </a:lnTo>
                  <a:lnTo>
                    <a:pt x="154" y="24"/>
                  </a:lnTo>
                  <a:lnTo>
                    <a:pt x="0" y="0"/>
                  </a:lnTo>
                  <a:lnTo>
                    <a:pt x="0" y="0"/>
                  </a:lnTo>
                  <a:lnTo>
                    <a:pt x="774" y="1020"/>
                  </a:lnTo>
                  <a:lnTo>
                    <a:pt x="1068" y="102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 useBgFill="1">
        <p:nvSpPr>
          <p:cNvPr id="65" name="Rectangle 64">
            <a:extLst>
              <a:ext uri="{FF2B5EF4-FFF2-40B4-BE49-F238E27FC236}">
                <a16:creationId xmlns="" xmlns:a16="http://schemas.microsoft.com/office/drawing/2014/main" id="{85428F22-76B3-4107-AADE-3F9EC95FD325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7" name="Group 66">
            <a:extLst>
              <a:ext uri="{FF2B5EF4-FFF2-40B4-BE49-F238E27FC236}">
                <a16:creationId xmlns="" xmlns:a16="http://schemas.microsoft.com/office/drawing/2014/main" id="{5346FBCF-5353-4172-96F5-4B7EB07777C4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GrpSpPr>
        <p:grpSpPr>
          <a:xfrm>
            <a:off x="2290265" y="-12875"/>
            <a:ext cx="2604396" cy="6890194"/>
            <a:chOff x="2199787" y="-12875"/>
            <a:chExt cx="2679011" cy="6890194"/>
          </a:xfrm>
        </p:grpSpPr>
        <p:sp useBgFill="1">
          <p:nvSpPr>
            <p:cNvPr id="68" name="Rectangle 19">
              <a:extLst>
                <a:ext uri="{FF2B5EF4-FFF2-40B4-BE49-F238E27FC236}">
                  <a16:creationId xmlns="" xmlns:a16="http://schemas.microsoft.com/office/drawing/2014/main" id="{343F3E6D-808D-43AD-9485-AD0014BEAE2A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white">
            <a:xfrm>
              <a:off x="2199787" y="-12875"/>
              <a:ext cx="2679011" cy="5301468"/>
            </a:xfrm>
            <a:custGeom>
              <a:avLst/>
              <a:gdLst>
                <a:gd name="connsiteX0" fmla="*/ 0 w 2570017"/>
                <a:gd name="connsiteY0" fmla="*/ 0 h 2554287"/>
                <a:gd name="connsiteX1" fmla="*/ 2570017 w 2570017"/>
                <a:gd name="connsiteY1" fmla="*/ 0 h 2554287"/>
                <a:gd name="connsiteX2" fmla="*/ 2570017 w 2570017"/>
                <a:gd name="connsiteY2" fmla="*/ 2554287 h 2554287"/>
                <a:gd name="connsiteX3" fmla="*/ 0 w 2570017"/>
                <a:gd name="connsiteY3" fmla="*/ 2554287 h 2554287"/>
                <a:gd name="connsiteX4" fmla="*/ 0 w 2570017"/>
                <a:gd name="connsiteY4" fmla="*/ 0 h 2554287"/>
                <a:gd name="connsiteX0" fmla="*/ 904009 w 2570017"/>
                <a:gd name="connsiteY0" fmla="*/ 0 h 2554287"/>
                <a:gd name="connsiteX1" fmla="*/ 2570017 w 2570017"/>
                <a:gd name="connsiteY1" fmla="*/ 0 h 2554287"/>
                <a:gd name="connsiteX2" fmla="*/ 2570017 w 2570017"/>
                <a:gd name="connsiteY2" fmla="*/ 2554287 h 2554287"/>
                <a:gd name="connsiteX3" fmla="*/ 0 w 2570017"/>
                <a:gd name="connsiteY3" fmla="*/ 2554287 h 2554287"/>
                <a:gd name="connsiteX4" fmla="*/ 904009 w 2570017"/>
                <a:gd name="connsiteY4" fmla="*/ 0 h 2554287"/>
                <a:gd name="connsiteX0" fmla="*/ 644236 w 2570017"/>
                <a:gd name="connsiteY0" fmla="*/ 10391 h 2554287"/>
                <a:gd name="connsiteX1" fmla="*/ 2570017 w 2570017"/>
                <a:gd name="connsiteY1" fmla="*/ 0 h 2554287"/>
                <a:gd name="connsiteX2" fmla="*/ 2570017 w 2570017"/>
                <a:gd name="connsiteY2" fmla="*/ 2554287 h 2554287"/>
                <a:gd name="connsiteX3" fmla="*/ 0 w 2570017"/>
                <a:gd name="connsiteY3" fmla="*/ 2554287 h 2554287"/>
                <a:gd name="connsiteX4" fmla="*/ 644236 w 2570017"/>
                <a:gd name="connsiteY4" fmla="*/ 10391 h 2554287"/>
                <a:gd name="connsiteX0" fmla="*/ 633845 w 2570017"/>
                <a:gd name="connsiteY0" fmla="*/ 0 h 2554287"/>
                <a:gd name="connsiteX1" fmla="*/ 2570017 w 2570017"/>
                <a:gd name="connsiteY1" fmla="*/ 0 h 2554287"/>
                <a:gd name="connsiteX2" fmla="*/ 2570017 w 2570017"/>
                <a:gd name="connsiteY2" fmla="*/ 2554287 h 2554287"/>
                <a:gd name="connsiteX3" fmla="*/ 0 w 2570017"/>
                <a:gd name="connsiteY3" fmla="*/ 2554287 h 2554287"/>
                <a:gd name="connsiteX4" fmla="*/ 633845 w 2570017"/>
                <a:gd name="connsiteY4" fmla="*/ 0 h 2554287"/>
                <a:gd name="connsiteX0" fmla="*/ 675409 w 2611581"/>
                <a:gd name="connsiteY0" fmla="*/ 0 h 2554287"/>
                <a:gd name="connsiteX1" fmla="*/ 2611581 w 2611581"/>
                <a:gd name="connsiteY1" fmla="*/ 0 h 2554287"/>
                <a:gd name="connsiteX2" fmla="*/ 2611581 w 2611581"/>
                <a:gd name="connsiteY2" fmla="*/ 2554287 h 2554287"/>
                <a:gd name="connsiteX3" fmla="*/ 0 w 2611581"/>
                <a:gd name="connsiteY3" fmla="*/ 2554287 h 2554287"/>
                <a:gd name="connsiteX4" fmla="*/ 675409 w 2611581"/>
                <a:gd name="connsiteY4" fmla="*/ 0 h 2554287"/>
                <a:gd name="connsiteX0" fmla="*/ 650979 w 2587151"/>
                <a:gd name="connsiteY0" fmla="*/ 0 h 2554287"/>
                <a:gd name="connsiteX1" fmla="*/ 2587151 w 2587151"/>
                <a:gd name="connsiteY1" fmla="*/ 0 h 2554287"/>
                <a:gd name="connsiteX2" fmla="*/ 2587151 w 2587151"/>
                <a:gd name="connsiteY2" fmla="*/ 2554287 h 2554287"/>
                <a:gd name="connsiteX3" fmla="*/ 0 w 2587151"/>
                <a:gd name="connsiteY3" fmla="*/ 2548595 h 2554287"/>
                <a:gd name="connsiteX4" fmla="*/ 650979 w 2587151"/>
                <a:gd name="connsiteY4" fmla="*/ 0 h 2554287"/>
                <a:gd name="connsiteX0" fmla="*/ 730379 w 2587151"/>
                <a:gd name="connsiteY0" fmla="*/ 5692 h 2554287"/>
                <a:gd name="connsiteX1" fmla="*/ 2587151 w 2587151"/>
                <a:gd name="connsiteY1" fmla="*/ 0 h 2554287"/>
                <a:gd name="connsiteX2" fmla="*/ 2587151 w 2587151"/>
                <a:gd name="connsiteY2" fmla="*/ 2554287 h 2554287"/>
                <a:gd name="connsiteX3" fmla="*/ 0 w 2587151"/>
                <a:gd name="connsiteY3" fmla="*/ 2548595 h 2554287"/>
                <a:gd name="connsiteX4" fmla="*/ 730379 w 2587151"/>
                <a:gd name="connsiteY4" fmla="*/ 5692 h 2554287"/>
                <a:gd name="connsiteX0" fmla="*/ 864750 w 2587151"/>
                <a:gd name="connsiteY0" fmla="*/ 2847 h 2554287"/>
                <a:gd name="connsiteX1" fmla="*/ 2587151 w 2587151"/>
                <a:gd name="connsiteY1" fmla="*/ 0 h 2554287"/>
                <a:gd name="connsiteX2" fmla="*/ 2587151 w 2587151"/>
                <a:gd name="connsiteY2" fmla="*/ 2554287 h 2554287"/>
                <a:gd name="connsiteX3" fmla="*/ 0 w 2587151"/>
                <a:gd name="connsiteY3" fmla="*/ 2548595 h 2554287"/>
                <a:gd name="connsiteX4" fmla="*/ 864750 w 2587151"/>
                <a:gd name="connsiteY4" fmla="*/ 2847 h 2554287"/>
                <a:gd name="connsiteX0" fmla="*/ 883073 w 2587151"/>
                <a:gd name="connsiteY0" fmla="*/ 1 h 2554287"/>
                <a:gd name="connsiteX1" fmla="*/ 2587151 w 2587151"/>
                <a:gd name="connsiteY1" fmla="*/ 0 h 2554287"/>
                <a:gd name="connsiteX2" fmla="*/ 2587151 w 2587151"/>
                <a:gd name="connsiteY2" fmla="*/ 2554287 h 2554287"/>
                <a:gd name="connsiteX3" fmla="*/ 0 w 2587151"/>
                <a:gd name="connsiteY3" fmla="*/ 2548595 h 2554287"/>
                <a:gd name="connsiteX4" fmla="*/ 883073 w 2587151"/>
                <a:gd name="connsiteY4" fmla="*/ 1 h 2554287"/>
                <a:gd name="connsiteX0" fmla="*/ 895288 w 2599366"/>
                <a:gd name="connsiteY0" fmla="*/ 1 h 2554287"/>
                <a:gd name="connsiteX1" fmla="*/ 2599366 w 2599366"/>
                <a:gd name="connsiteY1" fmla="*/ 0 h 2554287"/>
                <a:gd name="connsiteX2" fmla="*/ 2599366 w 2599366"/>
                <a:gd name="connsiteY2" fmla="*/ 2554287 h 2554287"/>
                <a:gd name="connsiteX3" fmla="*/ 0 w 2599366"/>
                <a:gd name="connsiteY3" fmla="*/ 2542904 h 2554287"/>
                <a:gd name="connsiteX4" fmla="*/ 895288 w 2599366"/>
                <a:gd name="connsiteY4" fmla="*/ 1 h 2554287"/>
                <a:gd name="connsiteX0" fmla="*/ 895288 w 2599366"/>
                <a:gd name="connsiteY0" fmla="*/ 1 h 2554287"/>
                <a:gd name="connsiteX1" fmla="*/ 2599366 w 2599366"/>
                <a:gd name="connsiteY1" fmla="*/ 0 h 2554287"/>
                <a:gd name="connsiteX2" fmla="*/ 2599366 w 2599366"/>
                <a:gd name="connsiteY2" fmla="*/ 2554287 h 2554287"/>
                <a:gd name="connsiteX3" fmla="*/ 0 w 2599366"/>
                <a:gd name="connsiteY3" fmla="*/ 2542904 h 2554287"/>
                <a:gd name="connsiteX4" fmla="*/ 895288 w 2599366"/>
                <a:gd name="connsiteY4" fmla="*/ 1 h 2554287"/>
                <a:gd name="connsiteX0" fmla="*/ 895288 w 2611581"/>
                <a:gd name="connsiteY0" fmla="*/ 1 h 2565670"/>
                <a:gd name="connsiteX1" fmla="*/ 2599366 w 2611581"/>
                <a:gd name="connsiteY1" fmla="*/ 0 h 2565670"/>
                <a:gd name="connsiteX2" fmla="*/ 2611581 w 2611581"/>
                <a:gd name="connsiteY2" fmla="*/ 2565670 h 2565670"/>
                <a:gd name="connsiteX3" fmla="*/ 0 w 2611581"/>
                <a:gd name="connsiteY3" fmla="*/ 2542904 h 2565670"/>
                <a:gd name="connsiteX4" fmla="*/ 895288 w 2611581"/>
                <a:gd name="connsiteY4" fmla="*/ 1 h 2565670"/>
                <a:gd name="connsiteX0" fmla="*/ 895288 w 2611581"/>
                <a:gd name="connsiteY0" fmla="*/ 1 h 2565670"/>
                <a:gd name="connsiteX1" fmla="*/ 2599366 w 2611581"/>
                <a:gd name="connsiteY1" fmla="*/ 0 h 2565670"/>
                <a:gd name="connsiteX2" fmla="*/ 2611581 w 2611581"/>
                <a:gd name="connsiteY2" fmla="*/ 2565670 h 2565670"/>
                <a:gd name="connsiteX3" fmla="*/ 0 w 2611581"/>
                <a:gd name="connsiteY3" fmla="*/ 2542904 h 2565670"/>
                <a:gd name="connsiteX4" fmla="*/ 895288 w 2611581"/>
                <a:gd name="connsiteY4" fmla="*/ 1 h 2565670"/>
                <a:gd name="connsiteX0" fmla="*/ 895288 w 2611581"/>
                <a:gd name="connsiteY0" fmla="*/ 1 h 2565670"/>
                <a:gd name="connsiteX1" fmla="*/ 2599366 w 2611581"/>
                <a:gd name="connsiteY1" fmla="*/ 0 h 2565670"/>
                <a:gd name="connsiteX2" fmla="*/ 2611581 w 2611581"/>
                <a:gd name="connsiteY2" fmla="*/ 2565670 h 2565670"/>
                <a:gd name="connsiteX3" fmla="*/ 0 w 2611581"/>
                <a:gd name="connsiteY3" fmla="*/ 2545750 h 2565670"/>
                <a:gd name="connsiteX4" fmla="*/ 895288 w 2611581"/>
                <a:gd name="connsiteY4" fmla="*/ 1 h 2565670"/>
                <a:gd name="connsiteX0" fmla="*/ 1544433 w 3260726"/>
                <a:gd name="connsiteY0" fmla="*/ 1 h 2565670"/>
                <a:gd name="connsiteX1" fmla="*/ 3248511 w 3260726"/>
                <a:gd name="connsiteY1" fmla="*/ 0 h 2565670"/>
                <a:gd name="connsiteX2" fmla="*/ 3260726 w 3260726"/>
                <a:gd name="connsiteY2" fmla="*/ 2565670 h 2565670"/>
                <a:gd name="connsiteX3" fmla="*/ 0 w 3260726"/>
                <a:gd name="connsiteY3" fmla="*/ 2521058 h 2565670"/>
                <a:gd name="connsiteX4" fmla="*/ 1544433 w 3260726"/>
                <a:gd name="connsiteY4" fmla="*/ 1 h 2565670"/>
                <a:gd name="connsiteX0" fmla="*/ 921784 w 3260726"/>
                <a:gd name="connsiteY0" fmla="*/ 12347 h 2565670"/>
                <a:gd name="connsiteX1" fmla="*/ 3248511 w 3260726"/>
                <a:gd name="connsiteY1" fmla="*/ 0 h 2565670"/>
                <a:gd name="connsiteX2" fmla="*/ 3260726 w 3260726"/>
                <a:gd name="connsiteY2" fmla="*/ 2565670 h 2565670"/>
                <a:gd name="connsiteX3" fmla="*/ 0 w 3260726"/>
                <a:gd name="connsiteY3" fmla="*/ 2521058 h 2565670"/>
                <a:gd name="connsiteX4" fmla="*/ 921784 w 3260726"/>
                <a:gd name="connsiteY4" fmla="*/ 12347 h 2565670"/>
                <a:gd name="connsiteX0" fmla="*/ 921784 w 3260726"/>
                <a:gd name="connsiteY0" fmla="*/ 12347 h 2565670"/>
                <a:gd name="connsiteX1" fmla="*/ 2321160 w 3260726"/>
                <a:gd name="connsiteY1" fmla="*/ 0 h 2565670"/>
                <a:gd name="connsiteX2" fmla="*/ 3260726 w 3260726"/>
                <a:gd name="connsiteY2" fmla="*/ 2565670 h 2565670"/>
                <a:gd name="connsiteX3" fmla="*/ 0 w 3260726"/>
                <a:gd name="connsiteY3" fmla="*/ 2521058 h 2565670"/>
                <a:gd name="connsiteX4" fmla="*/ 921784 w 3260726"/>
                <a:gd name="connsiteY4" fmla="*/ 12347 h 2565670"/>
                <a:gd name="connsiteX0" fmla="*/ 921784 w 2322228"/>
                <a:gd name="connsiteY0" fmla="*/ 12347 h 2565670"/>
                <a:gd name="connsiteX1" fmla="*/ 2321160 w 2322228"/>
                <a:gd name="connsiteY1" fmla="*/ 0 h 2565670"/>
                <a:gd name="connsiteX2" fmla="*/ 2320129 w 2322228"/>
                <a:gd name="connsiteY2" fmla="*/ 2565670 h 2565670"/>
                <a:gd name="connsiteX3" fmla="*/ 0 w 2322228"/>
                <a:gd name="connsiteY3" fmla="*/ 2521058 h 2565670"/>
                <a:gd name="connsiteX4" fmla="*/ 921784 w 2322228"/>
                <a:gd name="connsiteY4" fmla="*/ 12347 h 2565670"/>
                <a:gd name="connsiteX0" fmla="*/ 921784 w 2322228"/>
                <a:gd name="connsiteY0" fmla="*/ 0 h 2571841"/>
                <a:gd name="connsiteX1" fmla="*/ 2321160 w 2322228"/>
                <a:gd name="connsiteY1" fmla="*/ 6171 h 2571841"/>
                <a:gd name="connsiteX2" fmla="*/ 2320129 w 2322228"/>
                <a:gd name="connsiteY2" fmla="*/ 2571841 h 2571841"/>
                <a:gd name="connsiteX3" fmla="*/ 0 w 2322228"/>
                <a:gd name="connsiteY3" fmla="*/ 2527229 h 2571841"/>
                <a:gd name="connsiteX4" fmla="*/ 921784 w 2322228"/>
                <a:gd name="connsiteY4" fmla="*/ 0 h 2571841"/>
                <a:gd name="connsiteX0" fmla="*/ 921784 w 2611583"/>
                <a:gd name="connsiteY0" fmla="*/ 0 h 2540977"/>
                <a:gd name="connsiteX1" fmla="*/ 2321160 w 2611583"/>
                <a:gd name="connsiteY1" fmla="*/ 6171 h 2540977"/>
                <a:gd name="connsiteX2" fmla="*/ 2611583 w 2611583"/>
                <a:gd name="connsiteY2" fmla="*/ 2540977 h 2540977"/>
                <a:gd name="connsiteX3" fmla="*/ 0 w 2611583"/>
                <a:gd name="connsiteY3" fmla="*/ 2527229 h 2540977"/>
                <a:gd name="connsiteX4" fmla="*/ 921784 w 2611583"/>
                <a:gd name="connsiteY4" fmla="*/ 0 h 2540977"/>
                <a:gd name="connsiteX0" fmla="*/ 921784 w 2611583"/>
                <a:gd name="connsiteY0" fmla="*/ 2 h 2540979"/>
                <a:gd name="connsiteX1" fmla="*/ 2572870 w 2611583"/>
                <a:gd name="connsiteY1" fmla="*/ 0 h 2540979"/>
                <a:gd name="connsiteX2" fmla="*/ 2611583 w 2611583"/>
                <a:gd name="connsiteY2" fmla="*/ 2540979 h 2540979"/>
                <a:gd name="connsiteX3" fmla="*/ 0 w 2611583"/>
                <a:gd name="connsiteY3" fmla="*/ 2527231 h 2540979"/>
                <a:gd name="connsiteX4" fmla="*/ 921784 w 2611583"/>
                <a:gd name="connsiteY4" fmla="*/ 2 h 2540979"/>
                <a:gd name="connsiteX0" fmla="*/ 921784 w 2705467"/>
                <a:gd name="connsiteY0" fmla="*/ 0 h 2540977"/>
                <a:gd name="connsiteX1" fmla="*/ 2705349 w 2705467"/>
                <a:gd name="connsiteY1" fmla="*/ 6171 h 2540977"/>
                <a:gd name="connsiteX2" fmla="*/ 2611583 w 2705467"/>
                <a:gd name="connsiteY2" fmla="*/ 2540977 h 2540977"/>
                <a:gd name="connsiteX3" fmla="*/ 0 w 2705467"/>
                <a:gd name="connsiteY3" fmla="*/ 2527229 h 2540977"/>
                <a:gd name="connsiteX4" fmla="*/ 921784 w 2705467"/>
                <a:gd name="connsiteY4" fmla="*/ 0 h 2540977"/>
                <a:gd name="connsiteX0" fmla="*/ 921784 w 2718702"/>
                <a:gd name="connsiteY0" fmla="*/ 2 h 2540979"/>
                <a:gd name="connsiteX1" fmla="*/ 2718597 w 2718702"/>
                <a:gd name="connsiteY1" fmla="*/ 0 h 2540979"/>
                <a:gd name="connsiteX2" fmla="*/ 2611583 w 2718702"/>
                <a:gd name="connsiteY2" fmla="*/ 2540979 h 2540979"/>
                <a:gd name="connsiteX3" fmla="*/ 0 w 2718702"/>
                <a:gd name="connsiteY3" fmla="*/ 2527231 h 2540979"/>
                <a:gd name="connsiteX4" fmla="*/ 921784 w 2718702"/>
                <a:gd name="connsiteY4" fmla="*/ 2 h 2540979"/>
                <a:gd name="connsiteX0" fmla="*/ 921784 w 2679012"/>
                <a:gd name="connsiteY0" fmla="*/ 0 h 2540977"/>
                <a:gd name="connsiteX1" fmla="*/ 2678853 w 2679012"/>
                <a:gd name="connsiteY1" fmla="*/ 6171 h 2540977"/>
                <a:gd name="connsiteX2" fmla="*/ 2611583 w 2679012"/>
                <a:gd name="connsiteY2" fmla="*/ 2540977 h 2540977"/>
                <a:gd name="connsiteX3" fmla="*/ 0 w 2679012"/>
                <a:gd name="connsiteY3" fmla="*/ 2527229 h 2540977"/>
                <a:gd name="connsiteX4" fmla="*/ 921784 w 2679012"/>
                <a:gd name="connsiteY4" fmla="*/ 0 h 2540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79012" h="2540977">
                  <a:moveTo>
                    <a:pt x="921784" y="0"/>
                  </a:moveTo>
                  <a:lnTo>
                    <a:pt x="2678853" y="6171"/>
                  </a:lnTo>
                  <a:cubicBezTo>
                    <a:pt x="2682925" y="861394"/>
                    <a:pt x="2607511" y="1685754"/>
                    <a:pt x="2611583" y="2540977"/>
                  </a:cubicBezTo>
                  <a:lnTo>
                    <a:pt x="0" y="2527229"/>
                  </a:lnTo>
                  <a:lnTo>
                    <a:pt x="921784" y="0"/>
                  </a:lnTo>
                  <a:close/>
                </a:path>
              </a:pathLst>
            </a:custGeom>
            <a:blipFill rotWithShape="0">
              <a:blip r:embed="rId2">
                <a:duotone>
                  <a:schemeClr val="bg2">
                    <a:shade val="76000"/>
                    <a:satMod val="180000"/>
                  </a:schemeClr>
                  <a:schemeClr val="bg2">
                    <a:tint val="80000"/>
                    <a:satMod val="120000"/>
                    <a:lumMod val="180000"/>
                  </a:schemeClr>
                </a:duotone>
              </a:blip>
              <a:stretch>
                <a:fillRect l="-114598" r="-265621" b="-28686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 useBgFill="1">
          <p:nvSpPr>
            <p:cNvPr id="69" name="Rectangle 20">
              <a:extLst>
                <a:ext uri="{FF2B5EF4-FFF2-40B4-BE49-F238E27FC236}">
                  <a16:creationId xmlns="" xmlns:a16="http://schemas.microsoft.com/office/drawing/2014/main" id="{03DB1AC6-5430-4CD3-BD83-86E675A11A3F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white">
            <a:xfrm>
              <a:off x="2211875" y="5257482"/>
              <a:ext cx="2586931" cy="1619837"/>
            </a:xfrm>
            <a:custGeom>
              <a:avLst/>
              <a:gdLst>
                <a:gd name="connsiteX0" fmla="*/ 0 w 2611581"/>
                <a:gd name="connsiteY0" fmla="*/ 0 h 4303713"/>
                <a:gd name="connsiteX1" fmla="*/ 2611581 w 2611581"/>
                <a:gd name="connsiteY1" fmla="*/ 0 h 4303713"/>
                <a:gd name="connsiteX2" fmla="*/ 2611581 w 2611581"/>
                <a:gd name="connsiteY2" fmla="*/ 4303713 h 4303713"/>
                <a:gd name="connsiteX3" fmla="*/ 0 w 2611581"/>
                <a:gd name="connsiteY3" fmla="*/ 4303713 h 4303713"/>
                <a:gd name="connsiteX4" fmla="*/ 0 w 2611581"/>
                <a:gd name="connsiteY4" fmla="*/ 0 h 4303713"/>
                <a:gd name="connsiteX0" fmla="*/ 0 w 2611581"/>
                <a:gd name="connsiteY0" fmla="*/ 0 h 4314104"/>
                <a:gd name="connsiteX1" fmla="*/ 2611581 w 2611581"/>
                <a:gd name="connsiteY1" fmla="*/ 0 h 4314104"/>
                <a:gd name="connsiteX2" fmla="*/ 2611581 w 2611581"/>
                <a:gd name="connsiteY2" fmla="*/ 4303713 h 4314104"/>
                <a:gd name="connsiteX3" fmla="*/ 1693718 w 2611581"/>
                <a:gd name="connsiteY3" fmla="*/ 4314104 h 4314104"/>
                <a:gd name="connsiteX4" fmla="*/ 0 w 2611581"/>
                <a:gd name="connsiteY4" fmla="*/ 0 h 4314104"/>
                <a:gd name="connsiteX0" fmla="*/ 0 w 2611581"/>
                <a:gd name="connsiteY0" fmla="*/ 0 h 4314104"/>
                <a:gd name="connsiteX1" fmla="*/ 2611581 w 2611581"/>
                <a:gd name="connsiteY1" fmla="*/ 0 h 4314104"/>
                <a:gd name="connsiteX2" fmla="*/ 2611581 w 2611581"/>
                <a:gd name="connsiteY2" fmla="*/ 4303713 h 4314104"/>
                <a:gd name="connsiteX3" fmla="*/ 1963882 w 2611581"/>
                <a:gd name="connsiteY3" fmla="*/ 4314104 h 4314104"/>
                <a:gd name="connsiteX4" fmla="*/ 0 w 2611581"/>
                <a:gd name="connsiteY4" fmla="*/ 0 h 4314104"/>
                <a:gd name="connsiteX0" fmla="*/ 0 w 2611581"/>
                <a:gd name="connsiteY0" fmla="*/ 0 h 4303713"/>
                <a:gd name="connsiteX1" fmla="*/ 2611581 w 2611581"/>
                <a:gd name="connsiteY1" fmla="*/ 0 h 4303713"/>
                <a:gd name="connsiteX2" fmla="*/ 2611581 w 2611581"/>
                <a:gd name="connsiteY2" fmla="*/ 4303713 h 4303713"/>
                <a:gd name="connsiteX3" fmla="*/ 2213264 w 2611581"/>
                <a:gd name="connsiteY3" fmla="*/ 4293322 h 4303713"/>
                <a:gd name="connsiteX4" fmla="*/ 0 w 2611581"/>
                <a:gd name="connsiteY4" fmla="*/ 0 h 4303713"/>
                <a:gd name="connsiteX0" fmla="*/ 0 w 2611581"/>
                <a:gd name="connsiteY0" fmla="*/ 0 h 4303713"/>
                <a:gd name="connsiteX1" fmla="*/ 2611581 w 2611581"/>
                <a:gd name="connsiteY1" fmla="*/ 0 h 4303713"/>
                <a:gd name="connsiteX2" fmla="*/ 2611581 w 2611581"/>
                <a:gd name="connsiteY2" fmla="*/ 4303713 h 4303713"/>
                <a:gd name="connsiteX3" fmla="*/ 2171701 w 2611581"/>
                <a:gd name="connsiteY3" fmla="*/ 3638695 h 4303713"/>
                <a:gd name="connsiteX4" fmla="*/ 0 w 2611581"/>
                <a:gd name="connsiteY4" fmla="*/ 0 h 4303713"/>
                <a:gd name="connsiteX0" fmla="*/ 0 w 2720934"/>
                <a:gd name="connsiteY0" fmla="*/ 268283 h 4303713"/>
                <a:gd name="connsiteX1" fmla="*/ 2720934 w 2720934"/>
                <a:gd name="connsiteY1" fmla="*/ 0 h 4303713"/>
                <a:gd name="connsiteX2" fmla="*/ 2720934 w 2720934"/>
                <a:gd name="connsiteY2" fmla="*/ 4303713 h 4303713"/>
                <a:gd name="connsiteX3" fmla="*/ 2281054 w 2720934"/>
                <a:gd name="connsiteY3" fmla="*/ 3638695 h 4303713"/>
                <a:gd name="connsiteX4" fmla="*/ 0 w 2720934"/>
                <a:gd name="connsiteY4" fmla="*/ 268283 h 4303713"/>
                <a:gd name="connsiteX0" fmla="*/ 0 w 2720934"/>
                <a:gd name="connsiteY0" fmla="*/ 268283 h 4303713"/>
                <a:gd name="connsiteX1" fmla="*/ 2720934 w 2720934"/>
                <a:gd name="connsiteY1" fmla="*/ 0 h 4303713"/>
                <a:gd name="connsiteX2" fmla="*/ 2720934 w 2720934"/>
                <a:gd name="connsiteY2" fmla="*/ 4303713 h 4303713"/>
                <a:gd name="connsiteX3" fmla="*/ 2264231 w 2720934"/>
                <a:gd name="connsiteY3" fmla="*/ 3717600 h 4303713"/>
                <a:gd name="connsiteX4" fmla="*/ 0 w 2720934"/>
                <a:gd name="connsiteY4" fmla="*/ 268283 h 4303713"/>
                <a:gd name="connsiteX0" fmla="*/ 0 w 2720934"/>
                <a:gd name="connsiteY0" fmla="*/ 268283 h 4335275"/>
                <a:gd name="connsiteX1" fmla="*/ 2720934 w 2720934"/>
                <a:gd name="connsiteY1" fmla="*/ 0 h 4335275"/>
                <a:gd name="connsiteX2" fmla="*/ 2653639 w 2720934"/>
                <a:gd name="connsiteY2" fmla="*/ 4335275 h 4335275"/>
                <a:gd name="connsiteX3" fmla="*/ 2264231 w 2720934"/>
                <a:gd name="connsiteY3" fmla="*/ 3717600 h 4335275"/>
                <a:gd name="connsiteX4" fmla="*/ 0 w 2720934"/>
                <a:gd name="connsiteY4" fmla="*/ 268283 h 4335275"/>
                <a:gd name="connsiteX0" fmla="*/ 0 w 2737757"/>
                <a:gd name="connsiteY0" fmla="*/ 236721 h 4335275"/>
                <a:gd name="connsiteX1" fmla="*/ 2737757 w 2737757"/>
                <a:gd name="connsiteY1" fmla="*/ 0 h 4335275"/>
                <a:gd name="connsiteX2" fmla="*/ 2670462 w 2737757"/>
                <a:gd name="connsiteY2" fmla="*/ 4335275 h 4335275"/>
                <a:gd name="connsiteX3" fmla="*/ 2281054 w 2737757"/>
                <a:gd name="connsiteY3" fmla="*/ 3717600 h 4335275"/>
                <a:gd name="connsiteX4" fmla="*/ 0 w 2737757"/>
                <a:gd name="connsiteY4" fmla="*/ 236721 h 4335275"/>
                <a:gd name="connsiteX0" fmla="*/ 0 w 2729346"/>
                <a:gd name="connsiteY0" fmla="*/ 0 h 4098554"/>
                <a:gd name="connsiteX1" fmla="*/ 2729346 w 2729346"/>
                <a:gd name="connsiteY1" fmla="*/ 126250 h 4098554"/>
                <a:gd name="connsiteX2" fmla="*/ 2670462 w 2729346"/>
                <a:gd name="connsiteY2" fmla="*/ 4098554 h 4098554"/>
                <a:gd name="connsiteX3" fmla="*/ 2281054 w 2729346"/>
                <a:gd name="connsiteY3" fmla="*/ 3480879 h 4098554"/>
                <a:gd name="connsiteX4" fmla="*/ 0 w 2729346"/>
                <a:gd name="connsiteY4" fmla="*/ 0 h 4098554"/>
                <a:gd name="connsiteX0" fmla="*/ 0 w 2720934"/>
                <a:gd name="connsiteY0" fmla="*/ 0 h 4098554"/>
                <a:gd name="connsiteX1" fmla="*/ 2720934 w 2720934"/>
                <a:gd name="connsiteY1" fmla="*/ 31562 h 4098554"/>
                <a:gd name="connsiteX2" fmla="*/ 2670462 w 2720934"/>
                <a:gd name="connsiteY2" fmla="*/ 4098554 h 4098554"/>
                <a:gd name="connsiteX3" fmla="*/ 2281054 w 2720934"/>
                <a:gd name="connsiteY3" fmla="*/ 3480879 h 4098554"/>
                <a:gd name="connsiteX4" fmla="*/ 0 w 2720934"/>
                <a:gd name="connsiteY4" fmla="*/ 0 h 4098554"/>
                <a:gd name="connsiteX0" fmla="*/ 0 w 2720934"/>
                <a:gd name="connsiteY0" fmla="*/ 15782 h 4114336"/>
                <a:gd name="connsiteX1" fmla="*/ 2720934 w 2720934"/>
                <a:gd name="connsiteY1" fmla="*/ 0 h 4114336"/>
                <a:gd name="connsiteX2" fmla="*/ 2670462 w 2720934"/>
                <a:gd name="connsiteY2" fmla="*/ 4114336 h 4114336"/>
                <a:gd name="connsiteX3" fmla="*/ 2281054 w 2720934"/>
                <a:gd name="connsiteY3" fmla="*/ 3496661 h 4114336"/>
                <a:gd name="connsiteX4" fmla="*/ 0 w 2720934"/>
                <a:gd name="connsiteY4" fmla="*/ 15782 h 4114336"/>
                <a:gd name="connsiteX0" fmla="*/ 0 w 2820289"/>
                <a:gd name="connsiteY0" fmla="*/ 15782 h 4114336"/>
                <a:gd name="connsiteX1" fmla="*/ 2820289 w 2820289"/>
                <a:gd name="connsiteY1" fmla="*/ 0 h 4114336"/>
                <a:gd name="connsiteX2" fmla="*/ 2769817 w 2820289"/>
                <a:gd name="connsiteY2" fmla="*/ 4114336 h 4114336"/>
                <a:gd name="connsiteX3" fmla="*/ 2380409 w 2820289"/>
                <a:gd name="connsiteY3" fmla="*/ 3496661 h 4114336"/>
                <a:gd name="connsiteX4" fmla="*/ 0 w 2820289"/>
                <a:gd name="connsiteY4" fmla="*/ 15782 h 4114336"/>
                <a:gd name="connsiteX0" fmla="*/ 0 w 2820289"/>
                <a:gd name="connsiteY0" fmla="*/ 15782 h 4114336"/>
                <a:gd name="connsiteX1" fmla="*/ 2820289 w 2820289"/>
                <a:gd name="connsiteY1" fmla="*/ 0 h 4114336"/>
                <a:gd name="connsiteX2" fmla="*/ 2769817 w 2820289"/>
                <a:gd name="connsiteY2" fmla="*/ 4114336 h 4114336"/>
                <a:gd name="connsiteX3" fmla="*/ 2362876 w 2820289"/>
                <a:gd name="connsiteY3" fmla="*/ 3517980 h 4114336"/>
                <a:gd name="connsiteX4" fmla="*/ 0 w 2820289"/>
                <a:gd name="connsiteY4" fmla="*/ 15782 h 4114336"/>
                <a:gd name="connsiteX0" fmla="*/ 0 w 2820289"/>
                <a:gd name="connsiteY0" fmla="*/ 15782 h 4114336"/>
                <a:gd name="connsiteX1" fmla="*/ 2820289 w 2820289"/>
                <a:gd name="connsiteY1" fmla="*/ 0 h 4114336"/>
                <a:gd name="connsiteX2" fmla="*/ 2763972 w 2820289"/>
                <a:gd name="connsiteY2" fmla="*/ 4114336 h 4114336"/>
                <a:gd name="connsiteX3" fmla="*/ 2362876 w 2820289"/>
                <a:gd name="connsiteY3" fmla="*/ 3517980 h 4114336"/>
                <a:gd name="connsiteX4" fmla="*/ 0 w 2820289"/>
                <a:gd name="connsiteY4" fmla="*/ 15782 h 4114336"/>
                <a:gd name="connsiteX0" fmla="*/ 0 w 3721149"/>
                <a:gd name="connsiteY0" fmla="*/ 0 h 4269703"/>
                <a:gd name="connsiteX1" fmla="*/ 3721149 w 3721149"/>
                <a:gd name="connsiteY1" fmla="*/ 155367 h 4269703"/>
                <a:gd name="connsiteX2" fmla="*/ 3664832 w 3721149"/>
                <a:gd name="connsiteY2" fmla="*/ 4269703 h 4269703"/>
                <a:gd name="connsiteX3" fmla="*/ 3263736 w 3721149"/>
                <a:gd name="connsiteY3" fmla="*/ 3673347 h 4269703"/>
                <a:gd name="connsiteX4" fmla="*/ 0 w 3721149"/>
                <a:gd name="connsiteY4" fmla="*/ 0 h 4269703"/>
                <a:gd name="connsiteX0" fmla="*/ 0 w 3721149"/>
                <a:gd name="connsiteY0" fmla="*/ 0 h 4289488"/>
                <a:gd name="connsiteX1" fmla="*/ 3721149 w 3721149"/>
                <a:gd name="connsiteY1" fmla="*/ 155367 h 4289488"/>
                <a:gd name="connsiteX2" fmla="*/ 3664832 w 3721149"/>
                <a:gd name="connsiteY2" fmla="*/ 4269703 h 4289488"/>
                <a:gd name="connsiteX3" fmla="*/ 1705997 w 3721149"/>
                <a:gd name="connsiteY3" fmla="*/ 4289488 h 4289488"/>
                <a:gd name="connsiteX4" fmla="*/ 0 w 3721149"/>
                <a:gd name="connsiteY4" fmla="*/ 0 h 4289488"/>
                <a:gd name="connsiteX0" fmla="*/ 0 w 3664846"/>
                <a:gd name="connsiteY0" fmla="*/ 15785 h 4305273"/>
                <a:gd name="connsiteX1" fmla="*/ 3664846 w 3664846"/>
                <a:gd name="connsiteY1" fmla="*/ 0 h 4305273"/>
                <a:gd name="connsiteX2" fmla="*/ 3664832 w 3664846"/>
                <a:gd name="connsiteY2" fmla="*/ 4285488 h 4305273"/>
                <a:gd name="connsiteX3" fmla="*/ 1705997 w 3664846"/>
                <a:gd name="connsiteY3" fmla="*/ 4305273 h 4305273"/>
                <a:gd name="connsiteX4" fmla="*/ 0 w 3664846"/>
                <a:gd name="connsiteY4" fmla="*/ 15785 h 4305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64846" h="4305273">
                  <a:moveTo>
                    <a:pt x="0" y="15785"/>
                  </a:moveTo>
                  <a:lnTo>
                    <a:pt x="3664846" y="0"/>
                  </a:lnTo>
                  <a:cubicBezTo>
                    <a:pt x="3664841" y="1428496"/>
                    <a:pt x="3664837" y="2856992"/>
                    <a:pt x="3664832" y="4285488"/>
                  </a:cubicBezTo>
                  <a:lnTo>
                    <a:pt x="1705997" y="4305273"/>
                  </a:lnTo>
                  <a:lnTo>
                    <a:pt x="0" y="15785"/>
                  </a:lnTo>
                  <a:close/>
                </a:path>
              </a:pathLst>
            </a:custGeom>
            <a:blipFill rotWithShape="0">
              <a:blip r:embed="rId2">
                <a:duotone>
                  <a:schemeClr val="bg2">
                    <a:shade val="76000"/>
                    <a:satMod val="180000"/>
                  </a:schemeClr>
                  <a:schemeClr val="bg2">
                    <a:tint val="80000"/>
                    <a:satMod val="120000"/>
                    <a:lumMod val="180000"/>
                  </a:schemeClr>
                </a:duotone>
              </a:blip>
              <a:stretch>
                <a:fillRect l="-163116" t="-323529" r="-398251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1" name="Group 70">
            <a:extLst>
              <a:ext uri="{FF2B5EF4-FFF2-40B4-BE49-F238E27FC236}">
                <a16:creationId xmlns="" xmlns:a16="http://schemas.microsoft.com/office/drawing/2014/main" id="{78326E10-C8CB-487F-A110-F861268DE619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GrpSpPr>
        <p:grpSpPr>
          <a:xfrm>
            <a:off x="2360612" y="0"/>
            <a:ext cx="2436813" cy="6858001"/>
            <a:chOff x="1320800" y="0"/>
            <a:chExt cx="2436813" cy="6858001"/>
          </a:xfrm>
        </p:grpSpPr>
        <p:sp>
          <p:nvSpPr>
            <p:cNvPr id="72" name="Freeform 6">
              <a:extLst>
                <a:ext uri="{FF2B5EF4-FFF2-40B4-BE49-F238E27FC236}">
                  <a16:creationId xmlns="" xmlns:a16="http://schemas.microsoft.com/office/drawing/2014/main" id="{3279962B-46D2-4E19-B632-39B80D1E80AA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>
              <a:off x="1627188" y="0"/>
              <a:ext cx="1122363" cy="5329238"/>
            </a:xfrm>
            <a:custGeom>
              <a:avLst/>
              <a:gdLst/>
              <a:ahLst/>
              <a:cxnLst/>
              <a:rect l="0" t="0" r="r" b="b"/>
              <a:pathLst>
                <a:path w="707" h="3357">
                  <a:moveTo>
                    <a:pt x="0" y="3330"/>
                  </a:moveTo>
                  <a:lnTo>
                    <a:pt x="156" y="3357"/>
                  </a:lnTo>
                  <a:lnTo>
                    <a:pt x="707" y="0"/>
                  </a:lnTo>
                  <a:lnTo>
                    <a:pt x="547" y="0"/>
                  </a:lnTo>
                  <a:lnTo>
                    <a:pt x="0" y="333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73" name="Freeform 7">
              <a:extLst>
                <a:ext uri="{FF2B5EF4-FFF2-40B4-BE49-F238E27FC236}">
                  <a16:creationId xmlns="" xmlns:a16="http://schemas.microsoft.com/office/drawing/2014/main" id="{321A335A-53CB-4C17-AB51-5D9C2DCB45E0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>
              <a:off x="1320800" y="0"/>
              <a:ext cx="1117600" cy="5276850"/>
            </a:xfrm>
            <a:custGeom>
              <a:avLst/>
              <a:gdLst/>
              <a:ahLst/>
              <a:cxnLst/>
              <a:rect l="0" t="0" r="r" b="b"/>
              <a:pathLst>
                <a:path w="704" h="3324">
                  <a:moveTo>
                    <a:pt x="704" y="0"/>
                  </a:moveTo>
                  <a:lnTo>
                    <a:pt x="545" y="0"/>
                  </a:lnTo>
                  <a:lnTo>
                    <a:pt x="0" y="3300"/>
                  </a:lnTo>
                  <a:lnTo>
                    <a:pt x="157" y="3324"/>
                  </a:lnTo>
                  <a:lnTo>
                    <a:pt x="704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74" name="Freeform 8">
              <a:extLst>
                <a:ext uri="{FF2B5EF4-FFF2-40B4-BE49-F238E27FC236}">
                  <a16:creationId xmlns="" xmlns:a16="http://schemas.microsoft.com/office/drawing/2014/main" id="{A0E0D557-405B-469F-AEDE-4E3404AA416D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>
              <a:off x="1320800" y="5238750"/>
              <a:ext cx="1228725" cy="1619250"/>
            </a:xfrm>
            <a:custGeom>
              <a:avLst/>
              <a:gdLst/>
              <a:ahLst/>
              <a:cxnLst/>
              <a:rect l="0" t="0" r="r" b="b"/>
              <a:pathLst>
                <a:path w="774" h="1020">
                  <a:moveTo>
                    <a:pt x="0" y="0"/>
                  </a:moveTo>
                  <a:lnTo>
                    <a:pt x="740" y="1020"/>
                  </a:lnTo>
                  <a:lnTo>
                    <a:pt x="774" y="10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75" name="Freeform 9">
              <a:extLst>
                <a:ext uri="{FF2B5EF4-FFF2-40B4-BE49-F238E27FC236}">
                  <a16:creationId xmlns="" xmlns:a16="http://schemas.microsoft.com/office/drawing/2014/main" id="{D8D4E62F-9393-40A6-9E85-9F3B59C4628C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>
              <a:off x="1627188" y="5291138"/>
              <a:ext cx="1495425" cy="1566863"/>
            </a:xfrm>
            <a:custGeom>
              <a:avLst/>
              <a:gdLst/>
              <a:ahLst/>
              <a:cxnLst/>
              <a:rect l="0" t="0" r="r" b="b"/>
              <a:pathLst>
                <a:path w="942" h="987">
                  <a:moveTo>
                    <a:pt x="0" y="0"/>
                  </a:moveTo>
                  <a:lnTo>
                    <a:pt x="909" y="987"/>
                  </a:lnTo>
                  <a:lnTo>
                    <a:pt x="942" y="9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76" name="Freeform 10">
              <a:extLst>
                <a:ext uri="{FF2B5EF4-FFF2-40B4-BE49-F238E27FC236}">
                  <a16:creationId xmlns="" xmlns:a16="http://schemas.microsoft.com/office/drawing/2014/main" id="{FABD11B1-DE89-45BC-8204-968C88AADC31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>
              <a:off x="1627188" y="5286375"/>
              <a:ext cx="2130425" cy="1571625"/>
            </a:xfrm>
            <a:custGeom>
              <a:avLst/>
              <a:gdLst/>
              <a:ahLst/>
              <a:cxnLst/>
              <a:rect l="0" t="0" r="r" b="b"/>
              <a:pathLst>
                <a:path w="1342" h="990">
                  <a:moveTo>
                    <a:pt x="0" y="3"/>
                  </a:moveTo>
                  <a:lnTo>
                    <a:pt x="942" y="990"/>
                  </a:lnTo>
                  <a:lnTo>
                    <a:pt x="1342" y="990"/>
                  </a:lnTo>
                  <a:lnTo>
                    <a:pt x="156" y="27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77" name="Freeform 11">
              <a:extLst>
                <a:ext uri="{FF2B5EF4-FFF2-40B4-BE49-F238E27FC236}">
                  <a16:creationId xmlns="" xmlns:a16="http://schemas.microsoft.com/office/drawing/2014/main" id="{AFA4965A-1FBC-44B8-B96A-3F5275C3AEF7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>
              <a:off x="1320800" y="5238750"/>
              <a:ext cx="1695450" cy="1619250"/>
            </a:xfrm>
            <a:custGeom>
              <a:avLst/>
              <a:gdLst/>
              <a:ahLst/>
              <a:cxnLst/>
              <a:rect l="0" t="0" r="r" b="b"/>
              <a:pathLst>
                <a:path w="1068" h="1020">
                  <a:moveTo>
                    <a:pt x="1068" y="1020"/>
                  </a:moveTo>
                  <a:lnTo>
                    <a:pt x="184" y="60"/>
                  </a:lnTo>
                  <a:lnTo>
                    <a:pt x="154" y="27"/>
                  </a:lnTo>
                  <a:lnTo>
                    <a:pt x="157" y="27"/>
                  </a:lnTo>
                  <a:lnTo>
                    <a:pt x="157" y="24"/>
                  </a:lnTo>
                  <a:lnTo>
                    <a:pt x="154" y="24"/>
                  </a:lnTo>
                  <a:lnTo>
                    <a:pt x="0" y="0"/>
                  </a:lnTo>
                  <a:lnTo>
                    <a:pt x="0" y="0"/>
                  </a:lnTo>
                  <a:lnTo>
                    <a:pt x="774" y="1020"/>
                  </a:lnTo>
                  <a:lnTo>
                    <a:pt x="1068" y="102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pic>
        <p:nvPicPr>
          <p:cNvPr id="6" name="Slika 24" descr="Wristwatch face">
            <a:extLst>
              <a:ext uri="{FF2B5EF4-FFF2-40B4-BE49-F238E27FC236}">
                <a16:creationId xmlns="" xmlns:a16="http://schemas.microsoft.com/office/drawing/2014/main" id="{755F003B-2E59-42FD-A7E7-C042CDDCA7F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3191" r="33191"/>
          <a:stretch/>
        </p:blipFill>
        <p:spPr>
          <a:xfrm>
            <a:off x="-54974" y="-28565"/>
            <a:ext cx="3456987" cy="6886565"/>
          </a:xfrm>
          <a:custGeom>
            <a:avLst/>
            <a:gdLst/>
            <a:ahLst/>
            <a:cxnLst/>
            <a:rect l="l" t="t" r="r" b="b"/>
            <a:pathLst>
              <a:path w="3458633" h="6858000">
                <a:moveTo>
                  <a:pt x="0" y="0"/>
                </a:moveTo>
                <a:lnTo>
                  <a:pt x="3174999" y="0"/>
                </a:lnTo>
                <a:lnTo>
                  <a:pt x="2294466" y="5223932"/>
                </a:lnTo>
                <a:lnTo>
                  <a:pt x="3458633" y="6853767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ln w="38100">
            <a:noFill/>
          </a:ln>
          <a:effectLst/>
        </p:spPr>
      </p:pic>
      <p:sp>
        <p:nvSpPr>
          <p:cNvPr id="33" name="Okvir za tekst 1">
            <a:extLst>
              <a:ext uri="{FF2B5EF4-FFF2-40B4-BE49-F238E27FC236}">
                <a16:creationId xmlns="" xmlns:a16="http://schemas.microsoft.com/office/drawing/2014/main" id="{A97B9121-1028-49DE-85B2-6BF59C3E0CFE}"/>
              </a:ext>
            </a:extLst>
          </p:cNvPr>
          <p:cNvSpPr txBox="1"/>
          <p:nvPr/>
        </p:nvSpPr>
        <p:spPr>
          <a:xfrm>
            <a:off x="0" y="26372"/>
            <a:ext cx="2971636" cy="1887803"/>
          </a:xfrm>
          <a:prstGeom prst="rect">
            <a:avLst/>
          </a:prstGeom>
          <a:solidFill>
            <a:srgbClr val="595959">
              <a:alpha val="45882"/>
            </a:srgbClr>
          </a:solidFill>
        </p:spPr>
        <p:txBody>
          <a:bodyPr rot="0" spcFirstLastPara="0" vert="horz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sr-Latn-R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457200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</a:pPr>
            <a:r>
              <a:rPr lang="en-US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 ОБУКЕ  И  РАСПОРЕД </a:t>
            </a:r>
            <a:r>
              <a:rPr lang="en-US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</a:t>
            </a:r>
            <a:endParaRPr lang="en-US" sz="2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TextBox 1">
            <a:extLst>
              <a:ext uri="{FF2B5EF4-FFF2-40B4-BE49-F238E27FC236}">
                <a16:creationId xmlns="" xmlns:a16="http://schemas.microsoft.com/office/drawing/2014/main" id="{4D5E5DF1-A2E0-4EB9-A327-A6BE998D2AE2}"/>
              </a:ext>
            </a:extLst>
          </p:cNvPr>
          <p:cNvSpPr txBox="1"/>
          <p:nvPr/>
        </p:nvSpPr>
        <p:spPr>
          <a:xfrm>
            <a:off x="3857767" y="288864"/>
            <a:ext cx="7506154" cy="5940088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sr-Latn-R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sr-Cyrl-RS" sz="2000" b="1" dirty="0" smtClean="0">
                <a:solidFill>
                  <a:srgbClr val="0C0C0C"/>
                </a:solidFill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08.00h</a:t>
            </a:r>
            <a:r>
              <a:rPr lang="sr-Latn-RS" sz="2000" b="1" dirty="0">
                <a:solidFill>
                  <a:srgbClr val="0C0C0C"/>
                </a:solidFill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 -</a:t>
            </a:r>
            <a:r>
              <a:rPr lang="sr-Cyrl-RS" sz="2000" b="1" dirty="0">
                <a:solidFill>
                  <a:srgbClr val="0C0C0C"/>
                </a:solidFill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 9</a:t>
            </a:r>
            <a:r>
              <a:rPr lang="sr-Cyrl-RS" sz="2000" b="1" dirty="0" smtClean="0">
                <a:solidFill>
                  <a:srgbClr val="0C0C0C"/>
                </a:solidFill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.00</a:t>
            </a:r>
            <a:r>
              <a:rPr lang="sr-Latn-RS" sz="2000" b="1" dirty="0" smtClean="0">
                <a:solidFill>
                  <a:srgbClr val="0C0C0C"/>
                </a:solidFill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h</a:t>
            </a:r>
            <a:endParaRPr lang="bs-Cyrl-BA" sz="2000" b="1" dirty="0">
              <a:solidFill>
                <a:srgbClr val="0C0C0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sr-Cyrl-R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sr-Latn-C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редности</a:t>
            </a:r>
            <a:r>
              <a:rPr lang="sr-Latn-C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sr-Latn-C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опасности</a:t>
            </a:r>
            <a:r>
              <a:rPr lang="sr-Latn-C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C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везане</a:t>
            </a:r>
            <a:r>
              <a:rPr lang="sr-Latn-C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C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</a:t>
            </a:r>
            <a:r>
              <a:rPr lang="sr-Latn-C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C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кориш</a:t>
            </a:r>
            <a:r>
              <a:rPr lang="sr-Cyrl-R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ћ</a:t>
            </a:r>
            <a:r>
              <a:rPr lang="sr-Latn-C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ење</a:t>
            </a:r>
            <a:r>
              <a:rPr lang="sr-Latn-C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C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интернета</a:t>
            </a:r>
            <a:r>
              <a:rPr lang="sr-Latn-C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sr-Latn-C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дигиталних</a:t>
            </a:r>
            <a:r>
              <a:rPr lang="sr-Latn-C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C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технологија</a:t>
            </a:r>
            <a:r>
              <a:rPr lang="sr-Cyrl-R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 в</a:t>
            </a:r>
            <a:r>
              <a:rPr lang="sr-Latn-C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рсте</a:t>
            </a:r>
            <a:r>
              <a:rPr lang="sr-Latn-C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C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sr-Latn-C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облици</a:t>
            </a:r>
            <a:r>
              <a:rPr lang="sr-Latn-C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C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насиља</a:t>
            </a:r>
            <a:r>
              <a:rPr lang="sr-Latn-C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у </a:t>
            </a:r>
            <a:r>
              <a:rPr lang="sr-Latn-C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дигиталном</a:t>
            </a:r>
            <a:r>
              <a:rPr lang="sr-Latn-C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C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окружењу</a:t>
            </a:r>
            <a:r>
              <a:rPr lang="bs-Cyrl-BA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sr-Latn-C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bs-Cyrl-BA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sr-Latn-C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ревентивне</a:t>
            </a:r>
            <a:r>
              <a:rPr lang="sr-Latn-C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C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мјере</a:t>
            </a:r>
            <a:r>
              <a:rPr lang="sr-Latn-C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sr-Latn-C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мјере</a:t>
            </a:r>
            <a:r>
              <a:rPr lang="sr-Latn-C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C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заштите</a:t>
            </a:r>
            <a:r>
              <a:rPr lang="sr-Latn-C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у </a:t>
            </a:r>
            <a:r>
              <a:rPr lang="sr-Latn-C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дигиталном</a:t>
            </a:r>
            <a:r>
              <a:rPr lang="sr-Latn-C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C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окружењу</a:t>
            </a:r>
            <a:r>
              <a:rPr lang="sr-Latn-C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C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</a:t>
            </a:r>
            <a:r>
              <a:rPr lang="sr-Latn-C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C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посебним</a:t>
            </a:r>
            <a:r>
              <a:rPr lang="sr-Latn-C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C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нагласком</a:t>
            </a:r>
            <a:r>
              <a:rPr lang="sr-Latn-C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C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sr-Latn-C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C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преношење</a:t>
            </a:r>
            <a:r>
              <a:rPr lang="sr-Latn-C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C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знања</a:t>
            </a:r>
            <a:r>
              <a:rPr lang="sr-Latn-C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C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дјеци</a:t>
            </a:r>
            <a:r>
              <a:rPr lang="bs-Cyrl-BA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 а</a:t>
            </a:r>
            <a:r>
              <a:rPr lang="sr-Latn-C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нализа</a:t>
            </a:r>
            <a:r>
              <a:rPr lang="sr-Latn-C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C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sr-Latn-C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презентација</a:t>
            </a:r>
            <a:r>
              <a:rPr lang="sr-Latn-C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C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случајева</a:t>
            </a:r>
            <a:r>
              <a:rPr lang="sr-Latn-C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C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из</a:t>
            </a:r>
            <a:r>
              <a:rPr lang="sr-Latn-C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C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праксе</a:t>
            </a:r>
            <a:r>
              <a:rPr lang="sr-Latn-C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sr-Latn-C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механизми</a:t>
            </a:r>
            <a:r>
              <a:rPr lang="sr-Latn-C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C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пријављивања</a:t>
            </a:r>
            <a:r>
              <a:rPr lang="sr-Latn-C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C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насиља</a:t>
            </a:r>
            <a:r>
              <a:rPr lang="sr-Latn-C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у </a:t>
            </a:r>
            <a:r>
              <a:rPr lang="sr-Latn-C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дигиталном</a:t>
            </a:r>
            <a:r>
              <a:rPr lang="sr-Latn-C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C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окружењу</a:t>
            </a:r>
            <a:r>
              <a:rPr lang="sr-Latn-C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sr-Cyrl-R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sr-Cyrl-RS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sr-Cyrl-R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Оливије </a:t>
            </a:r>
            <a:r>
              <a:rPr lang="sr-Cyrl-R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Зимоњ</a:t>
            </a:r>
            <a:r>
              <a:rPr lang="en-GB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sr-Cyrl-R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sr-Cyrl-R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начелник </a:t>
            </a:r>
            <a:r>
              <a:rPr lang="sr-Cyrl-R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Одјељења</a:t>
            </a:r>
            <a:r>
              <a:rPr lang="sr-Cyrl-R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за </a:t>
            </a:r>
            <a:r>
              <a:rPr lang="sr-Cyrl-R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високотехнолошки</a:t>
            </a:r>
            <a:r>
              <a:rPr lang="sr-Cyrl-R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криминалитет</a:t>
            </a:r>
            <a:endParaRPr lang="sr-Cyrl-R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sr-Cyrl-R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sr-Cyrl-RS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.00</a:t>
            </a:r>
            <a:r>
              <a:rPr lang="sr-Latn-RS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 </a:t>
            </a:r>
            <a:r>
              <a:rPr lang="sr-Latn-R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 </a:t>
            </a:r>
            <a:r>
              <a:rPr lang="sr-Cyrl-R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sr-Cyrl-RS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.30h</a:t>
            </a:r>
            <a:r>
              <a:rPr lang="sr-Cyrl-R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bs-Cyrl-BA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bs-Cyrl-BA" sz="20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sr-Cyrl-RS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Пауза</a:t>
            </a:r>
            <a:endParaRPr lang="sr-Latn-R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sr-Cyrl-R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9</a:t>
            </a:r>
            <a:r>
              <a:rPr lang="sr-Cyrl-RS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.30h </a:t>
            </a:r>
            <a:r>
              <a:rPr lang="sr-Cyrl-R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- </a:t>
            </a:r>
            <a:r>
              <a:rPr lang="bs-Cyrl-BA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10.10</a:t>
            </a:r>
            <a:r>
              <a:rPr lang="sr-Cyrl-RS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h</a:t>
            </a:r>
            <a:r>
              <a:rPr lang="sr-Cyrl-R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  </a:t>
            </a:r>
            <a:r>
              <a:rPr lang="bs-Cyrl-BA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Безбједност у дигиталном свијету</a:t>
            </a:r>
            <a:endParaRPr lang="sr-Latn-RS" sz="20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ea typeface="+mn-lt"/>
              <a:cs typeface="Times New Roman" panose="02020603050405020304" pitchFamily="18" charset="0"/>
            </a:endParaRPr>
          </a:p>
          <a:p>
            <a:pPr algn="just"/>
            <a:r>
              <a:rPr lang="bs-Cyrl-BA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10.10</a:t>
            </a:r>
            <a:r>
              <a:rPr lang="sr-Cyrl-RS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 </a:t>
            </a:r>
            <a:r>
              <a:rPr lang="sr-Cyrl-R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sr-Cyrl-RS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10.45h</a:t>
            </a:r>
            <a:r>
              <a:rPr lang="sr-Cyrl-R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 </a:t>
            </a:r>
            <a:endParaRPr lang="en-US" sz="20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ea typeface="+mn-lt"/>
              <a:cs typeface="Times New Roman" panose="02020603050405020304" pitchFamily="18" charset="0"/>
            </a:endParaRPr>
          </a:p>
          <a:p>
            <a:pPr algn="just"/>
            <a:r>
              <a:rPr lang="bs-Cyrl-BA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Планирање и програмирање наставе: Безбједност у дигиталном свијету - креирање задатака по нивоима знања (</a:t>
            </a:r>
            <a:r>
              <a:rPr lang="bs-Cyrl-BA" sz="2000" dirty="0"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радионица)</a:t>
            </a:r>
          </a:p>
          <a:p>
            <a:pPr algn="just"/>
            <a:r>
              <a:rPr lang="ru-RU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 петнаестоминутно вјежбање</a:t>
            </a:r>
            <a:endParaRPr lang="sr-Cyrl-RS" sz="20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000" b="1" dirty="0" smtClean="0"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10.45h </a:t>
            </a:r>
            <a:r>
              <a:rPr lang="ru-RU" sz="2000" b="1" dirty="0"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- </a:t>
            </a:r>
            <a:r>
              <a:rPr lang="ru-RU" sz="2000" b="1" dirty="0" smtClean="0"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11.00h</a:t>
            </a:r>
            <a:r>
              <a:rPr lang="ru-RU" sz="2000" b="1" dirty="0"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 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1076325"/>
            <a:r>
              <a:rPr lang="sr-Latn-CS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E</a:t>
            </a:r>
            <a:r>
              <a:rPr lang="bs-Cyrl-BA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валуација, дискусија, анализа презентованог, оцјена </a:t>
            </a:r>
            <a:r>
              <a:rPr lang="sr-Latn-CS" sz="20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обуке</a:t>
            </a:r>
            <a:r>
              <a:rPr lang="bs-Cyrl-BA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, приједлози за унапређење</a:t>
            </a:r>
            <a:endParaRPr lang="ru-RU" sz="20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3016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8644" y="1149354"/>
            <a:ext cx="9941391" cy="382605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189042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72265">
            <a:off x="2886583" y="817812"/>
            <a:ext cx="7758561" cy="396825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766546">
            <a:off x="1649454" y="4719916"/>
            <a:ext cx="7758561" cy="1120975"/>
          </a:xfrm>
          <a:prstGeom prst="roundRect">
            <a:avLst>
              <a:gd name="adj" fmla="val 16667"/>
            </a:avLst>
          </a:prstGeom>
          <a:solidFill>
            <a:srgbClr val="D9D9D9"/>
          </a:solidFill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918918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41201" y="551329"/>
            <a:ext cx="6727235" cy="323452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4499">
            <a:off x="2022663" y="4157943"/>
            <a:ext cx="7376832" cy="108641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976034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91157">
            <a:off x="4087907" y="331648"/>
            <a:ext cx="5378822" cy="439604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427052">
            <a:off x="3134288" y="4921624"/>
            <a:ext cx="5579410" cy="84716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367548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86611" y="607828"/>
            <a:ext cx="2151358" cy="1106027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56512" y="3518966"/>
            <a:ext cx="956727" cy="1490728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53475" y="3518966"/>
            <a:ext cx="1580553" cy="140283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63226" y="3493059"/>
            <a:ext cx="890249" cy="149073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886611" y="1879178"/>
            <a:ext cx="2151358" cy="128323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763446" y="46350"/>
            <a:ext cx="36501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s-Cyrl-B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Дјеца од 9 – 12 година</a:t>
            </a:r>
            <a:endParaRPr lang="sr-Cyrl-R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807114" y="968628"/>
            <a:ext cx="420852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bs-Cyrl-B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Слушање музике 80% времена</a:t>
            </a:r>
          </a:p>
        </p:txBody>
      </p:sp>
      <p:sp>
        <p:nvSpPr>
          <p:cNvPr id="9" name="Rectangle 8"/>
          <p:cNvSpPr/>
          <p:nvPr/>
        </p:nvSpPr>
        <p:spPr>
          <a:xfrm>
            <a:off x="6920351" y="2336130"/>
            <a:ext cx="505426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bs-Cyrl-B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Гледање видео снимака 78</a:t>
            </a:r>
            <a:r>
              <a:rPr lang="bs-Cyrl-B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%</a:t>
            </a:r>
            <a:r>
              <a:rPr lang="en-GB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bs-Cyrl-B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времена</a:t>
            </a:r>
            <a:endParaRPr lang="bs-Cyrl-BA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7062576" y="3851050"/>
            <a:ext cx="434740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bs-Cyrl-B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Друштвене мреже 73</a:t>
            </a:r>
            <a:r>
              <a:rPr lang="bs-Cyrl-B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% времена</a:t>
            </a:r>
            <a:endParaRPr lang="bs-Cyrl-BA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588529" y="5037325"/>
            <a:ext cx="898880" cy="169090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6670623" y="5365970"/>
            <a:ext cx="530399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bs-Cyrl-B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Комуникација са породицом и пријатељима 67% времена</a:t>
            </a:r>
          </a:p>
        </p:txBody>
      </p:sp>
    </p:spTree>
    <p:extLst>
      <p:ext uri="{BB962C8B-B14F-4D97-AF65-F5344CB8AC3E}">
        <p14:creationId xmlns:p14="http://schemas.microsoft.com/office/powerpoint/2010/main" val="4042704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arallax">
  <a:themeElements>
    <a:clrScheme name="Parallax">
      <a:dk1>
        <a:sysClr val="windowText" lastClr="000000"/>
      </a:dk1>
      <a:lt1>
        <a:sysClr val="window" lastClr="FFFFFF"/>
      </a:lt1>
      <a:dk2>
        <a:srgbClr val="212121"/>
      </a:dk2>
      <a:lt2>
        <a:srgbClr val="CDD0D1"/>
      </a:lt2>
      <a:accent1>
        <a:srgbClr val="30ACEC"/>
      </a:accent1>
      <a:accent2>
        <a:srgbClr val="80C34F"/>
      </a:accent2>
      <a:accent3>
        <a:srgbClr val="E29D3E"/>
      </a:accent3>
      <a:accent4>
        <a:srgbClr val="D64A3B"/>
      </a:accent4>
      <a:accent5>
        <a:srgbClr val="D64787"/>
      </a:accent5>
      <a:accent6>
        <a:srgbClr val="A666E1"/>
      </a:accent6>
      <a:hlink>
        <a:srgbClr val="3085ED"/>
      </a:hlink>
      <a:folHlink>
        <a:srgbClr val="82B6F4"/>
      </a:folHlink>
    </a:clrScheme>
    <a:fontScheme name="Parallax">
      <a:maj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rallax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04000"/>
              </a:schemeClr>
            </a:gs>
            <a:gs pos="100000">
              <a:schemeClr val="phClr">
                <a:tint val="8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2000"/>
              </a:schemeClr>
            </a:gs>
            <a:gs pos="100000">
              <a:schemeClr val="phClr"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</a:fillStyleLst>
      <a:lnStyleLst>
        <a:ln w="9525" cap="rnd" cmpd="sng" algn="ctr">
          <a:solidFill>
            <a:schemeClr val="phClr">
              <a:tint val="6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reflection blurRad="12700" stA="26000" endPos="32000" dist="12700" dir="5400000" sy="-100000" rotWithShape="0"/>
          </a:effectLst>
        </a:effectStyle>
        <a:effectStyle>
          <a:effectLst>
            <a:outerShdw blurRad="38100" dist="25400" dir="5400000" rotWithShape="0">
              <a:srgbClr val="000000">
                <a:alpha val="6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254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6000"/>
                <a:satMod val="180000"/>
              </a:schemeClr>
              <a:schemeClr val="phClr">
                <a:tint val="80000"/>
                <a:satMod val="120000"/>
                <a:lumMod val="18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allax" id="{3388167B-A2EB-4685-9635-1831D9AEF8C4}" vid="{4F7A876A-7598-49CA-AFC8-8EDA2551E4A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11069</TotalTime>
  <Words>1007</Words>
  <Application>Microsoft Office PowerPoint</Application>
  <PresentationFormat>Widescreen</PresentationFormat>
  <Paragraphs>288</Paragraphs>
  <Slides>37</Slides>
  <Notes>0</Notes>
  <HiddenSlides>4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37</vt:i4>
      </vt:variant>
    </vt:vector>
  </HeadingPairs>
  <TitlesOfParts>
    <vt:vector size="46" baseType="lpstr">
      <vt:lpstr>Arial</vt:lpstr>
      <vt:lpstr>Arial,Sans-Serif</vt:lpstr>
      <vt:lpstr>Calibri</vt:lpstr>
      <vt:lpstr>Century Gothic</vt:lpstr>
      <vt:lpstr>Corbel</vt:lpstr>
      <vt:lpstr>Segoe UI</vt:lpstr>
      <vt:lpstr>Times New Roman</vt:lpstr>
      <vt:lpstr>Wingdings</vt:lpstr>
      <vt:lpstr>Parallax</vt:lpstr>
      <vt:lpstr>Обука за наставнике  другог разреда (Б)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prezentacija</dc:title>
  <dc:creator>23. Milica Titelski</dc:creator>
  <cp:lastModifiedBy>23. Milica Titelski</cp:lastModifiedBy>
  <cp:revision>44</cp:revision>
  <cp:lastPrinted>2021-09-17T12:15:16Z</cp:lastPrinted>
  <dcterms:created xsi:type="dcterms:W3CDTF">2021-08-02T12:31:27Z</dcterms:created>
  <dcterms:modified xsi:type="dcterms:W3CDTF">2021-10-20T07:36:56Z</dcterms:modified>
</cp:coreProperties>
</file>